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69" r:id="rId4"/>
    <p:sldId id="260" r:id="rId5"/>
    <p:sldId id="265" r:id="rId6"/>
    <p:sldId id="270" r:id="rId7"/>
    <p:sldId id="276" r:id="rId8"/>
    <p:sldId id="277" r:id="rId9"/>
    <p:sldId id="278" r:id="rId10"/>
    <p:sldId id="279" r:id="rId11"/>
    <p:sldId id="280" r:id="rId12"/>
    <p:sldId id="262" r:id="rId13"/>
    <p:sldId id="266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DA"/>
    <a:srgbClr val="7BEBD8"/>
    <a:srgbClr val="8335E5"/>
    <a:srgbClr val="6B8DE1"/>
    <a:srgbClr val="6C92E1"/>
    <a:srgbClr val="6313DC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52" autoAdjust="0"/>
  </p:normalViewPr>
  <p:slideViewPr>
    <p:cSldViewPr snapToGrid="0" showGuides="1">
      <p:cViewPr>
        <p:scale>
          <a:sx n="72" d="100"/>
          <a:sy n="72" d="100"/>
        </p:scale>
        <p:origin x="660" y="66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61690C-4C47-4C78-B862-66354E985A5A}" type="datetime1">
              <a:rPr lang="es-ES" smtClean="0"/>
              <a:t>04/01/2020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747B61-BF17-45FD-9803-9BB2EB150729}" type="datetime1">
              <a:rPr lang="es-ES" smtClean="0"/>
              <a:pPr/>
              <a:t>04/01/2020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58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323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010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 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387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54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9324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560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489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170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B9459-25CE-40A2-B345-3C37E8C43C15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DCB996-CD22-4BBC-9BD8-D422A4A670AF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769469-E73C-4D84-894B-33B71544AD78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6A0A6F-BECE-41EA-BF07-798F4132C9EF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A4E8EF-BBD5-4328-B9AD-651CDE96AA78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BCEF7A-A401-4FF2-808B-CF842632DA4F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182FAF-75BA-4122-805A-A75045D55CE9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72C4E0-D24B-4FEB-8047-4C0D0110F0CE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ECD4F-F723-4DE4-AF10-E28D68B82B2D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148780-B602-44CF-86FF-34AFCE04270A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502F7-479D-448B-8DD6-F7BE5FAA2482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1B3EB86-27BA-4D1C-9385-C80361276849}" type="datetime1">
              <a:rPr lang="es-ES" noProof="0" smtClean="0"/>
              <a:t>04/01/2020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uadro de tex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3512329"/>
            <a:ext cx="48457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House </a:t>
            </a:r>
            <a:r>
              <a:rPr lang="es-ES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Prices</a:t>
            </a:r>
            <a:endParaRPr lang="es-ES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/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Eastern </a:t>
            </a:r>
            <a:r>
              <a:rPr lang="es-ES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Europe</a:t>
            </a:r>
            <a:endParaRPr lang="es-ES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5358396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Timeline </a:t>
            </a:r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analysis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: 2005 - 2018</a:t>
            </a:r>
          </a:p>
        </p:txBody>
      </p:sp>
      <p:sp>
        <p:nvSpPr>
          <p:cNvPr id="3" name="Títu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 dirty="0"/>
              <a:t>Diapositiva de recursos humanos 1</a:t>
            </a:r>
          </a:p>
        </p:txBody>
      </p:sp>
      <p:grpSp>
        <p:nvGrpSpPr>
          <p:cNvPr id="34" name="Grupo 33" descr="Esta imagen es de una forma abstracta. ">
            <a:extLst>
              <a:ext uri="{FF2B5EF4-FFF2-40B4-BE49-F238E27FC236}">
                <a16:creationId xmlns:a16="http://schemas.microsoft.com/office/drawing/2014/main" id="{38216321-7A2E-4D97-B700-ECB20500D2D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35" name="Forma libre 10">
              <a:extLst>
                <a:ext uri="{FF2B5EF4-FFF2-40B4-BE49-F238E27FC236}">
                  <a16:creationId xmlns:a16="http://schemas.microsoft.com/office/drawing/2014/main" id="{1084CF3B-C050-4AF7-8F01-394E79506B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6" name="Forma libre 11">
              <a:extLst>
                <a:ext uri="{FF2B5EF4-FFF2-40B4-BE49-F238E27FC236}">
                  <a16:creationId xmlns:a16="http://schemas.microsoft.com/office/drawing/2014/main" id="{07FE2CC0-2D7F-41B1-A8DC-247CE2B9104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37" name="Forma libre 12">
              <a:extLst>
                <a:ext uri="{FF2B5EF4-FFF2-40B4-BE49-F238E27FC236}">
                  <a16:creationId xmlns:a16="http://schemas.microsoft.com/office/drawing/2014/main" id="{5F02A516-C779-4052-97C5-DDBD90E864E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7FB091-0CB9-4DA7-B342-4543AF612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2"/>
    </mc:Choice>
    <mc:Fallback>
      <p:transition spd="slow" advTm="15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- </a:t>
            </a:r>
            <a:r>
              <a:rPr lang="es-ES" sz="3200" dirty="0" err="1"/>
              <a:t>Lithuania</a:t>
            </a:r>
            <a:endParaRPr lang="es-ES" sz="3200" dirty="0"/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E1DC3A-E29E-4047-9C7C-FD6B2175D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18" y="1477222"/>
            <a:ext cx="3725706" cy="2396987"/>
          </a:xfrm>
          <a:prstGeom prst="rect">
            <a:avLst/>
          </a:prstGeom>
        </p:spPr>
      </p:pic>
      <p:sp>
        <p:nvSpPr>
          <p:cNvPr id="7" name="Cuadro de texto 2">
            <a:extLst>
              <a:ext uri="{FF2B5EF4-FFF2-40B4-BE49-F238E27FC236}">
                <a16:creationId xmlns:a16="http://schemas.microsoft.com/office/drawing/2014/main" id="{81D37B6A-D9D6-4F28-A176-CB224A27885D}"/>
              </a:ext>
            </a:extLst>
          </p:cNvPr>
          <p:cNvSpPr txBox="1"/>
          <p:nvPr/>
        </p:nvSpPr>
        <p:spPr>
          <a:xfrm>
            <a:off x="278040" y="975210"/>
            <a:ext cx="1494487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Interest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rates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8" name="Cuadro de texto 2">
            <a:extLst>
              <a:ext uri="{FF2B5EF4-FFF2-40B4-BE49-F238E27FC236}">
                <a16:creationId xmlns:a16="http://schemas.microsoft.com/office/drawing/2014/main" id="{AADD11E1-4F51-4A48-9982-846A733EB7D6}"/>
              </a:ext>
            </a:extLst>
          </p:cNvPr>
          <p:cNvSpPr txBox="1"/>
          <p:nvPr/>
        </p:nvSpPr>
        <p:spPr>
          <a:xfrm>
            <a:off x="4463902" y="962093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>
                <a:solidFill>
                  <a:srgbClr val="0070C0"/>
                </a:solidFill>
              </a:rPr>
              <a:t>GDP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F3BD2CB-623B-4854-ADA0-E8F78EF2D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636" y="1477222"/>
            <a:ext cx="3725706" cy="2396987"/>
          </a:xfrm>
          <a:prstGeom prst="rect">
            <a:avLst/>
          </a:prstGeom>
        </p:spPr>
      </p:pic>
      <p:sp>
        <p:nvSpPr>
          <p:cNvPr id="10" name="Cuadro de texto 2">
            <a:extLst>
              <a:ext uri="{FF2B5EF4-FFF2-40B4-BE49-F238E27FC236}">
                <a16:creationId xmlns:a16="http://schemas.microsoft.com/office/drawing/2014/main" id="{DCF22026-C5F4-470D-8FDF-7A6E81C6CA2E}"/>
              </a:ext>
            </a:extLst>
          </p:cNvPr>
          <p:cNvSpPr txBox="1"/>
          <p:nvPr/>
        </p:nvSpPr>
        <p:spPr>
          <a:xfrm>
            <a:off x="8301234" y="978911"/>
            <a:ext cx="1331987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Employment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E684524-521E-41D9-A6A5-B41FE8339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254" y="1477222"/>
            <a:ext cx="3725706" cy="23694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AD67651-5A63-4FD3-B190-73EA048B4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5116" y="4344223"/>
            <a:ext cx="3725706" cy="2214757"/>
          </a:xfrm>
          <a:prstGeom prst="rect">
            <a:avLst/>
          </a:prstGeom>
        </p:spPr>
      </p:pic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B98A4708-FE4C-4F1F-A759-317E18C1FD2D}"/>
              </a:ext>
            </a:extLst>
          </p:cNvPr>
          <p:cNvSpPr txBox="1"/>
          <p:nvPr/>
        </p:nvSpPr>
        <p:spPr>
          <a:xfrm>
            <a:off x="2030194" y="3820164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Loans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14" name="Cuadro de texto 2">
            <a:extLst>
              <a:ext uri="{FF2B5EF4-FFF2-40B4-BE49-F238E27FC236}">
                <a16:creationId xmlns:a16="http://schemas.microsoft.com/office/drawing/2014/main" id="{51D0BD50-8A1F-4B78-8009-51D9BA230576}"/>
              </a:ext>
            </a:extLst>
          </p:cNvPr>
          <p:cNvSpPr txBox="1"/>
          <p:nvPr/>
        </p:nvSpPr>
        <p:spPr>
          <a:xfrm>
            <a:off x="6178126" y="3820163"/>
            <a:ext cx="1205900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Population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CC8B5C2-C7C6-4391-BE23-743C5FC295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0104" y="4329451"/>
            <a:ext cx="3722873" cy="221475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D84C1D-DFD6-4FEA-825D-29162E3CA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5"/>
    </mc:Choice>
    <mc:Fallback>
      <p:transition spd="slow" advTm="7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60301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- </a:t>
            </a:r>
            <a:r>
              <a:rPr lang="es-ES" sz="3200" dirty="0" err="1"/>
              <a:t>Poland</a:t>
            </a:r>
            <a:endParaRPr lang="es-ES" sz="3200" dirty="0"/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AB9F0E-DF0D-482A-9300-007B59E46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46" y="1367585"/>
            <a:ext cx="3720646" cy="2396986"/>
          </a:xfrm>
          <a:prstGeom prst="rect">
            <a:avLst/>
          </a:prstGeom>
        </p:spPr>
      </p:pic>
      <p:sp>
        <p:nvSpPr>
          <p:cNvPr id="7" name="Cuadro de texto 2">
            <a:extLst>
              <a:ext uri="{FF2B5EF4-FFF2-40B4-BE49-F238E27FC236}">
                <a16:creationId xmlns:a16="http://schemas.microsoft.com/office/drawing/2014/main" id="{30C0C8D9-F1B7-4CEF-9186-C4CF6AAA86A7}"/>
              </a:ext>
            </a:extLst>
          </p:cNvPr>
          <p:cNvSpPr txBox="1"/>
          <p:nvPr/>
        </p:nvSpPr>
        <p:spPr>
          <a:xfrm>
            <a:off x="441863" y="894523"/>
            <a:ext cx="154596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Interest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rates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8" name="Cuadro de texto 2">
            <a:extLst>
              <a:ext uri="{FF2B5EF4-FFF2-40B4-BE49-F238E27FC236}">
                <a16:creationId xmlns:a16="http://schemas.microsoft.com/office/drawing/2014/main" id="{89B2B2D3-EAEB-4FFB-B79F-803365B30312}"/>
              </a:ext>
            </a:extLst>
          </p:cNvPr>
          <p:cNvSpPr txBox="1"/>
          <p:nvPr/>
        </p:nvSpPr>
        <p:spPr>
          <a:xfrm>
            <a:off x="4324905" y="894523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>
                <a:solidFill>
                  <a:srgbClr val="0070C0"/>
                </a:solidFill>
              </a:rPr>
              <a:t>GDP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614B10-EE21-47E9-82B0-8EA3DE80B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623" y="1359942"/>
            <a:ext cx="3720646" cy="2404630"/>
          </a:xfrm>
          <a:prstGeom prst="rect">
            <a:avLst/>
          </a:prstGeom>
        </p:spPr>
      </p:pic>
      <p:sp>
        <p:nvSpPr>
          <p:cNvPr id="10" name="Cuadro de texto 2">
            <a:extLst>
              <a:ext uri="{FF2B5EF4-FFF2-40B4-BE49-F238E27FC236}">
                <a16:creationId xmlns:a16="http://schemas.microsoft.com/office/drawing/2014/main" id="{28BDF52A-50EA-4D78-B673-87D048FDBCD9}"/>
              </a:ext>
            </a:extLst>
          </p:cNvPr>
          <p:cNvSpPr txBox="1"/>
          <p:nvPr/>
        </p:nvSpPr>
        <p:spPr>
          <a:xfrm>
            <a:off x="8259951" y="894523"/>
            <a:ext cx="1387631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Employment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1AF0116-E6DB-40A3-8224-3D6BFFFDF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239" y="1359941"/>
            <a:ext cx="3703969" cy="2396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C25802-8CDD-41EA-B73B-EEED6824E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347" y="4272582"/>
            <a:ext cx="3720646" cy="2404629"/>
          </a:xfrm>
          <a:prstGeom prst="rect">
            <a:avLst/>
          </a:prstGeom>
        </p:spPr>
      </p:pic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FAC2741D-C1EE-4C94-A557-D0E0CB0583E2}"/>
              </a:ext>
            </a:extLst>
          </p:cNvPr>
          <p:cNvSpPr txBox="1"/>
          <p:nvPr/>
        </p:nvSpPr>
        <p:spPr>
          <a:xfrm>
            <a:off x="2430064" y="3791075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Loans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14" name="Cuadro de texto 2">
            <a:extLst>
              <a:ext uri="{FF2B5EF4-FFF2-40B4-BE49-F238E27FC236}">
                <a16:creationId xmlns:a16="http://schemas.microsoft.com/office/drawing/2014/main" id="{C7CCB94F-09A6-47C6-8817-FF70C21F9361}"/>
              </a:ext>
            </a:extLst>
          </p:cNvPr>
          <p:cNvSpPr txBox="1"/>
          <p:nvPr/>
        </p:nvSpPr>
        <p:spPr>
          <a:xfrm>
            <a:off x="6312728" y="3793659"/>
            <a:ext cx="121706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Population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33DC851-55D2-4B17-AAB5-F903D2AD5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5233" y="4280981"/>
            <a:ext cx="3720645" cy="24046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E80DB9D-5760-4D0D-8A93-3668E778C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06" y="1380837"/>
            <a:ext cx="3720646" cy="23969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BC064F-2EA4-4EDD-8302-165096F45E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3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70"/>
    </mc:Choice>
    <mc:Fallback>
      <p:transition spd="slow" advTm="3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12B5D39-FFB4-48DA-8278-FC3F12E94DD9}"/>
              </a:ext>
            </a:extLst>
          </p:cNvPr>
          <p:cNvSpPr/>
          <p:nvPr/>
        </p:nvSpPr>
        <p:spPr>
          <a:xfrm>
            <a:off x="5257799" y="1146462"/>
            <a:ext cx="6172200" cy="393954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Bulgaria and Latvia are the countries with the highest price volatility; even presenting important peaks in 2008. Just prior to the collapse of the real estate bubble in the United States.</a:t>
            </a:r>
          </a:p>
          <a:p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economic factors that most impact the determination of house prices are:</a:t>
            </a:r>
          </a:p>
          <a:p>
            <a:pPr marL="285750" indent="-285750">
              <a:buFontTx/>
              <a:buChar char="-"/>
            </a:pP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Employment</a:t>
            </a:r>
          </a:p>
          <a:p>
            <a:pPr marL="285750" indent="-285750">
              <a:buFontTx/>
              <a:buChar char="-"/>
            </a:pP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Loans</a:t>
            </a:r>
          </a:p>
          <a:p>
            <a:pPr marL="285750" indent="-285750">
              <a:buFontTx/>
              <a:buChar char="-"/>
            </a:pPr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GDP</a:t>
            </a:r>
          </a:p>
          <a:p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 financial crisis of 2008 was a watershed in the drop of house prices. However, interestingly , this event had no major repercussions in the markets of Hungary and Poland.</a:t>
            </a:r>
          </a:p>
          <a:p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  <a:p>
            <a:r>
              <a: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As of 2009, the market begins to recover and, in some cases, (Hungary and Poland), prices pick up again.</a:t>
            </a:r>
            <a:endParaRPr lang="es-ES" sz="16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9" name="Grupo 28" descr="Esta imagen es una ilustración de un hombre con barba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7510" y="1318790"/>
            <a:ext cx="4430272" cy="6043606"/>
            <a:chOff x="117404" y="1951388"/>
            <a:chExt cx="3810340" cy="5197917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orma libre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0" name="Forma libre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1" name="Forma libre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2" name="Forma libre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" name="Forma libre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" name="Forma libre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" name="Forma libre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6" name="Forma libre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7" name="Forma libre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8" name="Forma libre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9" name="Forma libre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" name="Forma libre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" name="Forma libre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0" name="Rombo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41" name="Rombo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43" name="Cuadro de texto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es-ES" sz="3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Takeaways</a:t>
            </a:r>
            <a:r>
              <a:rPr lang="es-E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6" name="Título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6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F5F69B-5DF7-46A7-86FA-9061D9B550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48"/>
    </mc:Choice>
    <mc:Fallback>
      <p:transition spd="slow" advTm="99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5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es-E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grpSp>
        <p:nvGrpSpPr>
          <p:cNvPr id="23" name="Grupo 22" descr="Esta imagen es de una forma abstrac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orma libre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1" name="Forma libre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25" name="Títu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 de tex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229" y="0"/>
            <a:ext cx="0" cy="67453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881815"/>
            <a:ext cx="4201583" cy="3612469"/>
            <a:chOff x="518433" y="1692049"/>
            <a:chExt cx="4201583" cy="3612469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362369"/>
              <a:chOff x="518433" y="1851126"/>
              <a:chExt cx="4201583" cy="362369"/>
            </a:xfrm>
          </p:grpSpPr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Objective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and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background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. 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775416"/>
              <a:ext cx="4201583" cy="362369"/>
              <a:chOff x="518433" y="2717554"/>
              <a:chExt cx="4201583" cy="362369"/>
            </a:xfrm>
          </p:grpSpPr>
          <p:sp>
            <p:nvSpPr>
              <p:cNvPr id="9" name="Rectángulo: Esquinas redondeada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717554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Procedure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of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analysis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. 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858783"/>
              <a:ext cx="4201583" cy="362369"/>
              <a:chOff x="518433" y="3597907"/>
              <a:chExt cx="4201583" cy="362369"/>
            </a:xfrm>
          </p:grpSpPr>
          <p:sp>
            <p:nvSpPr>
              <p:cNvPr id="11" name="Rectángulo: Esquinas redondeada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597907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Correlation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between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factors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. 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4942149"/>
              <a:ext cx="4201583" cy="362369"/>
              <a:chOff x="518433" y="4478260"/>
              <a:chExt cx="4201583" cy="362369"/>
            </a:xfrm>
          </p:grpSpPr>
          <p:sp>
            <p:nvSpPr>
              <p:cNvPr id="13" name="Rectángulo: Esquinas redondeada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s-ES" dirty="0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478260"/>
                <a:ext cx="3536195" cy="246221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Descriptive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  <a:r>
                  <a:rPr lang="es-ES" sz="1600" i="1" dirty="0" err="1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analysis</a:t>
                </a:r>
                <a:r>
                  <a:rPr lang="es-ES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. </a:t>
                </a:r>
              </a:p>
            </p:txBody>
          </p:sp>
        </p:grp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62" name="Grupo 61" descr="Esta imagen es la manos de una mujer escribiendo en una hoja de papel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orma libre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6" name="Forma libre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7" name="Forma libre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8" name="Forma libre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9" name="Forma libre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0" name="Forma libre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1" name="Forma libre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orma libre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53" name="Forma libre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  <p:sp>
          <p:nvSpPr>
            <p:cNvPr id="54" name="Forma libre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5" name="Forma libre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6" name="Forma libre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7" name="Forma libre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58" name="Forma libre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7" name="Forma libre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ítu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2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D01868D-C5B5-47C9-A011-E2BA2060F2DB}"/>
              </a:ext>
            </a:extLst>
          </p:cNvPr>
          <p:cNvSpPr/>
          <p:nvPr/>
        </p:nvSpPr>
        <p:spPr>
          <a:xfrm>
            <a:off x="1190449" y="6238471"/>
            <a:ext cx="353619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600" i="1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Takeaways</a:t>
            </a:r>
            <a:r>
              <a:rPr lang="es-E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38" name="Rectángulo: Esquinas redondeadas 12">
            <a:extLst>
              <a:ext uri="{FF2B5EF4-FFF2-40B4-BE49-F238E27FC236}">
                <a16:creationId xmlns:a16="http://schemas.microsoft.com/office/drawing/2014/main" id="{FD9FEC1D-69A9-42C2-A785-59035BD68E8B}"/>
              </a:ext>
            </a:extLst>
          </p:cNvPr>
          <p:cNvSpPr/>
          <p:nvPr/>
        </p:nvSpPr>
        <p:spPr>
          <a:xfrm>
            <a:off x="525061" y="6355292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F567D6-D199-4FFA-A782-C82661C08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85"/>
    </mc:Choice>
    <mc:Fallback>
      <p:transition spd="slow" advTm="3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Forma libre 6">
            <a:extLst>
              <a:ext uri="{FF2B5EF4-FFF2-40B4-BE49-F238E27FC236}">
                <a16:creationId xmlns:a16="http://schemas.microsoft.com/office/drawing/2014/main" id="{71EA1F84-1769-4884-BE06-14CEE5A78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546868" y="911861"/>
            <a:ext cx="649382" cy="28835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9" name="Forma libre 6">
            <a:extLst>
              <a:ext uri="{FF2B5EF4-FFF2-40B4-BE49-F238E27FC236}">
                <a16:creationId xmlns:a16="http://schemas.microsoft.com/office/drawing/2014/main" id="{CED34752-B071-4F23-8AC2-7FE524E9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77688" y="949036"/>
            <a:ext cx="649382" cy="28835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6" name="Forma libre 6">
            <a:extLst>
              <a:ext uri="{FF2B5EF4-FFF2-40B4-BE49-F238E27FC236}">
                <a16:creationId xmlns:a16="http://schemas.microsoft.com/office/drawing/2014/main" id="{18458180-3DA6-4F5C-8A89-8226204F5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885454" y="4608563"/>
            <a:ext cx="649382" cy="28835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4" name="Forma libre 6">
            <a:extLst>
              <a:ext uri="{FF2B5EF4-FFF2-40B4-BE49-F238E27FC236}">
                <a16:creationId xmlns:a16="http://schemas.microsoft.com/office/drawing/2014/main" id="{3D509594-1496-4DF3-A293-8E4C9341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588853" y="4810538"/>
            <a:ext cx="715034" cy="222955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A9C83A5-8679-49CE-AE7A-38DF4C577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31971" y="1722518"/>
            <a:ext cx="6040829" cy="3153419"/>
            <a:chOff x="1504597" y="2399471"/>
            <a:chExt cx="6134807" cy="3202478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" name="Forma libre 5962">
              <a:extLst>
                <a:ext uri="{FF2B5EF4-FFF2-40B4-BE49-F238E27FC236}">
                  <a16:creationId xmlns:a16="http://schemas.microsoft.com/office/drawing/2014/main" id="{3030BE1A-7780-4EB8-A6AD-85EB5CCB2E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4" name="Forma libre 6151">
              <a:extLst>
                <a:ext uri="{FF2B5EF4-FFF2-40B4-BE49-F238E27FC236}">
                  <a16:creationId xmlns:a16="http://schemas.microsoft.com/office/drawing/2014/main" id="{FA1C427F-26D4-4D08-93A2-370ABFDC6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5" name="Forma libre 6153">
              <a:extLst>
                <a:ext uri="{FF2B5EF4-FFF2-40B4-BE49-F238E27FC236}">
                  <a16:creationId xmlns:a16="http://schemas.microsoft.com/office/drawing/2014/main" id="{53DEC68B-5907-4261-86FA-2A221D075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6" name="Forma libre 6155">
              <a:extLst>
                <a:ext uri="{FF2B5EF4-FFF2-40B4-BE49-F238E27FC236}">
                  <a16:creationId xmlns:a16="http://schemas.microsoft.com/office/drawing/2014/main" id="{01AE34C1-084E-4B0C-AAFF-F5432A8D2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358" y="2526831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7" name="Forma libre 6156">
              <a:extLst>
                <a:ext uri="{FF2B5EF4-FFF2-40B4-BE49-F238E27FC236}">
                  <a16:creationId xmlns:a16="http://schemas.microsoft.com/office/drawing/2014/main" id="{549994B7-FA96-4148-87E6-E80FDAC816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8" name="Forma libre 6004">
              <a:extLst>
                <a:ext uri="{FF2B5EF4-FFF2-40B4-BE49-F238E27FC236}">
                  <a16:creationId xmlns:a16="http://schemas.microsoft.com/office/drawing/2014/main" id="{C234E250-D638-4A52-94C8-AB626C0AF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grpSp>
          <p:nvGrpSpPr>
            <p:cNvPr id="9" name="Grupo 224">
              <a:extLst>
                <a:ext uri="{FF2B5EF4-FFF2-40B4-BE49-F238E27FC236}">
                  <a16:creationId xmlns:a16="http://schemas.microsoft.com/office/drawing/2014/main" id="{5F17C7AD-6097-43C0-9B9F-E6849DBB7280}"/>
                </a:ext>
              </a:extLst>
            </p:cNvPr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7" name="Forma libre 6016">
                <a:extLst>
                  <a:ext uri="{FF2B5EF4-FFF2-40B4-BE49-F238E27FC236}">
                    <a16:creationId xmlns:a16="http://schemas.microsoft.com/office/drawing/2014/main" id="{161F0D1E-FA2D-4759-8F60-8BFE1ABFD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18" name="Forma libre 6017">
                <a:extLst>
                  <a:ext uri="{FF2B5EF4-FFF2-40B4-BE49-F238E27FC236}">
                    <a16:creationId xmlns:a16="http://schemas.microsoft.com/office/drawing/2014/main" id="{F774CF59-AABE-45F2-AFED-64A1E0DE0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19" name="Forma libre 6018">
                <a:extLst>
                  <a:ext uri="{FF2B5EF4-FFF2-40B4-BE49-F238E27FC236}">
                    <a16:creationId xmlns:a16="http://schemas.microsoft.com/office/drawing/2014/main" id="{DACBE376-93DF-421E-B3B0-BEB3645EB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0" name="Forma libre 6019">
                <a:extLst>
                  <a:ext uri="{FF2B5EF4-FFF2-40B4-BE49-F238E27FC236}">
                    <a16:creationId xmlns:a16="http://schemas.microsoft.com/office/drawing/2014/main" id="{F8CDB52E-16E7-4817-AF41-FD383F8F9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1" name="Forma libre 6020">
                <a:extLst>
                  <a:ext uri="{FF2B5EF4-FFF2-40B4-BE49-F238E27FC236}">
                    <a16:creationId xmlns:a16="http://schemas.microsoft.com/office/drawing/2014/main" id="{838F801A-39F6-4F33-8A7D-F16F0333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2" name="Forma libre 6021">
                <a:extLst>
                  <a:ext uri="{FF2B5EF4-FFF2-40B4-BE49-F238E27FC236}">
                    <a16:creationId xmlns:a16="http://schemas.microsoft.com/office/drawing/2014/main" id="{BD3FD3F4-0FA5-4009-9D8E-C1321DFFA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3" name="Forma libre 6022">
                <a:extLst>
                  <a:ext uri="{FF2B5EF4-FFF2-40B4-BE49-F238E27FC236}">
                    <a16:creationId xmlns:a16="http://schemas.microsoft.com/office/drawing/2014/main" id="{0B631CFF-3642-465F-B907-21144EE1A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4" name="Forma libre 6023">
                <a:extLst>
                  <a:ext uri="{FF2B5EF4-FFF2-40B4-BE49-F238E27FC236}">
                    <a16:creationId xmlns:a16="http://schemas.microsoft.com/office/drawing/2014/main" id="{A236E7D2-DC1A-4A70-9971-68D5C1B41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5" name="Forma libre 6024">
                <a:extLst>
                  <a:ext uri="{FF2B5EF4-FFF2-40B4-BE49-F238E27FC236}">
                    <a16:creationId xmlns:a16="http://schemas.microsoft.com/office/drawing/2014/main" id="{DF08B1BF-A00A-4796-8226-A3E6F78E3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6" name="Forma libre 6025">
                <a:extLst>
                  <a:ext uri="{FF2B5EF4-FFF2-40B4-BE49-F238E27FC236}">
                    <a16:creationId xmlns:a16="http://schemas.microsoft.com/office/drawing/2014/main" id="{603F2BE3-2E2A-49EC-8E36-4DDF1AD32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7" name="Forma libre 6026">
                <a:extLst>
                  <a:ext uri="{FF2B5EF4-FFF2-40B4-BE49-F238E27FC236}">
                    <a16:creationId xmlns:a16="http://schemas.microsoft.com/office/drawing/2014/main" id="{1D4A2B9A-2E77-4763-BD4B-9D485797E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8" name="Forma libre 6027">
                <a:extLst>
                  <a:ext uri="{FF2B5EF4-FFF2-40B4-BE49-F238E27FC236}">
                    <a16:creationId xmlns:a16="http://schemas.microsoft.com/office/drawing/2014/main" id="{185D2DBE-6C14-4FD0-A97C-E67EBB1B6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29" name="Forma libre 6033">
                <a:extLst>
                  <a:ext uri="{FF2B5EF4-FFF2-40B4-BE49-F238E27FC236}">
                    <a16:creationId xmlns:a16="http://schemas.microsoft.com/office/drawing/2014/main" id="{404E7A5F-0247-4668-960E-F8E5860B0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0" name="Forma libre 6037">
                <a:extLst>
                  <a:ext uri="{FF2B5EF4-FFF2-40B4-BE49-F238E27FC236}">
                    <a16:creationId xmlns:a16="http://schemas.microsoft.com/office/drawing/2014/main" id="{B2C54C9D-1464-4263-A93C-6A19E0806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1" name="Forma libre 6054">
                <a:extLst>
                  <a:ext uri="{FF2B5EF4-FFF2-40B4-BE49-F238E27FC236}">
                    <a16:creationId xmlns:a16="http://schemas.microsoft.com/office/drawing/2014/main" id="{6FBF50FB-D4AD-4A5C-B082-C2D248FA1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2" name="Forma libre 6074">
                <a:extLst>
                  <a:ext uri="{FF2B5EF4-FFF2-40B4-BE49-F238E27FC236}">
                    <a16:creationId xmlns:a16="http://schemas.microsoft.com/office/drawing/2014/main" id="{71C337CA-3C3F-4191-9533-004D6CC84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3" name="Forma libre 6084">
                <a:extLst>
                  <a:ext uri="{FF2B5EF4-FFF2-40B4-BE49-F238E27FC236}">
                    <a16:creationId xmlns:a16="http://schemas.microsoft.com/office/drawing/2014/main" id="{CFB3B249-F8E7-4700-805E-A65468163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4" name="Forma libre 6086">
                <a:extLst>
                  <a:ext uri="{FF2B5EF4-FFF2-40B4-BE49-F238E27FC236}">
                    <a16:creationId xmlns:a16="http://schemas.microsoft.com/office/drawing/2014/main" id="{300E0473-EF92-410D-949E-8C990BF8A8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5" name="Forma libre 6087">
                <a:extLst>
                  <a:ext uri="{FF2B5EF4-FFF2-40B4-BE49-F238E27FC236}">
                    <a16:creationId xmlns:a16="http://schemas.microsoft.com/office/drawing/2014/main" id="{3DF0058C-4C8B-49C9-82DA-EFFA5F541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6" name="Forma libre 6088">
                <a:extLst>
                  <a:ext uri="{FF2B5EF4-FFF2-40B4-BE49-F238E27FC236}">
                    <a16:creationId xmlns:a16="http://schemas.microsoft.com/office/drawing/2014/main" id="{2D911094-1054-468C-90FD-6E603757C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7" name="Forma libre 6089">
                <a:extLst>
                  <a:ext uri="{FF2B5EF4-FFF2-40B4-BE49-F238E27FC236}">
                    <a16:creationId xmlns:a16="http://schemas.microsoft.com/office/drawing/2014/main" id="{A818A3C7-C6EC-4985-A983-B98348284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8" name="Forma libre 6091">
                <a:extLst>
                  <a:ext uri="{FF2B5EF4-FFF2-40B4-BE49-F238E27FC236}">
                    <a16:creationId xmlns:a16="http://schemas.microsoft.com/office/drawing/2014/main" id="{788659C0-330B-4B88-BF4C-A31F02A4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39" name="Forma libre 6092">
                <a:extLst>
                  <a:ext uri="{FF2B5EF4-FFF2-40B4-BE49-F238E27FC236}">
                    <a16:creationId xmlns:a16="http://schemas.microsoft.com/office/drawing/2014/main" id="{29B88454-5971-473F-85B9-B3C901349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0" name="Forma libre 6094">
                <a:extLst>
                  <a:ext uri="{FF2B5EF4-FFF2-40B4-BE49-F238E27FC236}">
                    <a16:creationId xmlns:a16="http://schemas.microsoft.com/office/drawing/2014/main" id="{B90433DD-171F-4259-9EBD-140D8944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1" name="Forma libre 6098">
                <a:extLst>
                  <a:ext uri="{FF2B5EF4-FFF2-40B4-BE49-F238E27FC236}">
                    <a16:creationId xmlns:a16="http://schemas.microsoft.com/office/drawing/2014/main" id="{2C5F24B1-D8CC-41F0-B460-A6AD7DA5B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2" name="Forma libre 6099">
                <a:extLst>
                  <a:ext uri="{FF2B5EF4-FFF2-40B4-BE49-F238E27FC236}">
                    <a16:creationId xmlns:a16="http://schemas.microsoft.com/office/drawing/2014/main" id="{25E2B5B1-C34B-473E-BC0A-8E4E73947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3" name="Forma libre 6100">
                <a:extLst>
                  <a:ext uri="{FF2B5EF4-FFF2-40B4-BE49-F238E27FC236}">
                    <a16:creationId xmlns:a16="http://schemas.microsoft.com/office/drawing/2014/main" id="{FACFA2B1-5612-4E74-8F7D-873AB5731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4" name="Forma libre 6101">
                <a:extLst>
                  <a:ext uri="{FF2B5EF4-FFF2-40B4-BE49-F238E27FC236}">
                    <a16:creationId xmlns:a16="http://schemas.microsoft.com/office/drawing/2014/main" id="{C7749EA7-CEE9-42C7-ABE2-1E210A03B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5" name="Forma libre 6102">
                <a:extLst>
                  <a:ext uri="{FF2B5EF4-FFF2-40B4-BE49-F238E27FC236}">
                    <a16:creationId xmlns:a16="http://schemas.microsoft.com/office/drawing/2014/main" id="{42A64EEF-617C-4F3F-AE1B-16F9CF60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6" name="Forma libre 6103">
                <a:extLst>
                  <a:ext uri="{FF2B5EF4-FFF2-40B4-BE49-F238E27FC236}">
                    <a16:creationId xmlns:a16="http://schemas.microsoft.com/office/drawing/2014/main" id="{BE844484-EA33-40FF-94EC-7C2299F29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7" name="Forma libre 6104">
                <a:extLst>
                  <a:ext uri="{FF2B5EF4-FFF2-40B4-BE49-F238E27FC236}">
                    <a16:creationId xmlns:a16="http://schemas.microsoft.com/office/drawing/2014/main" id="{C78B509A-781D-4081-B2D8-60F20A8E5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8" name="Forma libre 6105">
                <a:extLst>
                  <a:ext uri="{FF2B5EF4-FFF2-40B4-BE49-F238E27FC236}">
                    <a16:creationId xmlns:a16="http://schemas.microsoft.com/office/drawing/2014/main" id="{DA75811F-0584-441B-BC7F-C2B4A9C84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49" name="Forma libre 6106">
                <a:extLst>
                  <a:ext uri="{FF2B5EF4-FFF2-40B4-BE49-F238E27FC236}">
                    <a16:creationId xmlns:a16="http://schemas.microsoft.com/office/drawing/2014/main" id="{84C1FFDC-0DF7-4986-B1EF-F797F82D1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0" name="Forma libre 6107">
                <a:extLst>
                  <a:ext uri="{FF2B5EF4-FFF2-40B4-BE49-F238E27FC236}">
                    <a16:creationId xmlns:a16="http://schemas.microsoft.com/office/drawing/2014/main" id="{9C1D5E21-D5BA-44EA-AEFA-9B8B8D887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1" name="Forma libre 6108">
                <a:extLst>
                  <a:ext uri="{FF2B5EF4-FFF2-40B4-BE49-F238E27FC236}">
                    <a16:creationId xmlns:a16="http://schemas.microsoft.com/office/drawing/2014/main" id="{7D5876BB-1416-4CE5-8E4A-00FF4074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2" name="Forma libre 6109">
                <a:extLst>
                  <a:ext uri="{FF2B5EF4-FFF2-40B4-BE49-F238E27FC236}">
                    <a16:creationId xmlns:a16="http://schemas.microsoft.com/office/drawing/2014/main" id="{365FEC51-7D41-4D35-A8FA-280714FA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3" name="Forma libre 6110">
                <a:extLst>
                  <a:ext uri="{FF2B5EF4-FFF2-40B4-BE49-F238E27FC236}">
                    <a16:creationId xmlns:a16="http://schemas.microsoft.com/office/drawing/2014/main" id="{F54CE57D-A155-413E-B415-073D74E70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4" name="Forma libre 6111">
                <a:extLst>
                  <a:ext uri="{FF2B5EF4-FFF2-40B4-BE49-F238E27FC236}">
                    <a16:creationId xmlns:a16="http://schemas.microsoft.com/office/drawing/2014/main" id="{4E486653-D84B-497C-A26E-1F4C201CE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5" name="Forma libre 6112">
                <a:extLst>
                  <a:ext uri="{FF2B5EF4-FFF2-40B4-BE49-F238E27FC236}">
                    <a16:creationId xmlns:a16="http://schemas.microsoft.com/office/drawing/2014/main" id="{56F7CACE-3AE9-447E-A567-7846EED589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6" name="Forma libre 6113">
                <a:extLst>
                  <a:ext uri="{FF2B5EF4-FFF2-40B4-BE49-F238E27FC236}">
                    <a16:creationId xmlns:a16="http://schemas.microsoft.com/office/drawing/2014/main" id="{FEB6DB0F-C706-47A8-9A5E-1ADE86913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7" name="Forma libre 6115">
                <a:extLst>
                  <a:ext uri="{FF2B5EF4-FFF2-40B4-BE49-F238E27FC236}">
                    <a16:creationId xmlns:a16="http://schemas.microsoft.com/office/drawing/2014/main" id="{C0E12EC4-8EE9-4AA6-8559-D460ECC05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8" name="Forma libre 6116">
                <a:extLst>
                  <a:ext uri="{FF2B5EF4-FFF2-40B4-BE49-F238E27FC236}">
                    <a16:creationId xmlns:a16="http://schemas.microsoft.com/office/drawing/2014/main" id="{5CE19E1D-08CF-4993-8891-8BA868E68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59" name="Forma libre 6117">
                <a:extLst>
                  <a:ext uri="{FF2B5EF4-FFF2-40B4-BE49-F238E27FC236}">
                    <a16:creationId xmlns:a16="http://schemas.microsoft.com/office/drawing/2014/main" id="{FE861EAC-4CC9-4B47-BA30-1291C9255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  <p:sp>
            <p:nvSpPr>
              <p:cNvPr id="60" name="Forma libre 6118">
                <a:extLst>
                  <a:ext uri="{FF2B5EF4-FFF2-40B4-BE49-F238E27FC236}">
                    <a16:creationId xmlns:a16="http://schemas.microsoft.com/office/drawing/2014/main" id="{09494660-8EC4-4C1F-8294-A7CF8A27D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 rtlCol="0"/>
              <a:lstStyle/>
              <a:p>
                <a:pPr rtl="0"/>
                <a:endParaRPr lang="es-ES" b="1" dirty="0"/>
              </a:p>
            </p:txBody>
          </p:sp>
        </p:grpSp>
        <p:sp>
          <p:nvSpPr>
            <p:cNvPr id="10" name="Forma libre 6134">
              <a:extLst>
                <a:ext uri="{FF2B5EF4-FFF2-40B4-BE49-F238E27FC236}">
                  <a16:creationId xmlns:a16="http://schemas.microsoft.com/office/drawing/2014/main" id="{9654C937-CB38-4983-9066-EB296E1C4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1" name="Forma libre 6135">
              <a:extLst>
                <a:ext uri="{FF2B5EF4-FFF2-40B4-BE49-F238E27FC236}">
                  <a16:creationId xmlns:a16="http://schemas.microsoft.com/office/drawing/2014/main" id="{7C6AC275-D46E-4459-925C-FD74D6B89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2" name="Forma libre 6136">
              <a:extLst>
                <a:ext uri="{FF2B5EF4-FFF2-40B4-BE49-F238E27FC236}">
                  <a16:creationId xmlns:a16="http://schemas.microsoft.com/office/drawing/2014/main" id="{919B1C72-6B7C-4A2F-AF89-06620450F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3" name="Forma libre 6138">
              <a:extLst>
                <a:ext uri="{FF2B5EF4-FFF2-40B4-BE49-F238E27FC236}">
                  <a16:creationId xmlns:a16="http://schemas.microsoft.com/office/drawing/2014/main" id="{EDD54EC6-1853-45A3-90E5-DE4DBE409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4" name="Forma libre 6144">
              <a:extLst>
                <a:ext uri="{FF2B5EF4-FFF2-40B4-BE49-F238E27FC236}">
                  <a16:creationId xmlns:a16="http://schemas.microsoft.com/office/drawing/2014/main" id="{2D267426-02F1-4CB7-B04B-C9D00C206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5" name="Forma libre 6149">
              <a:extLst>
                <a:ext uri="{FF2B5EF4-FFF2-40B4-BE49-F238E27FC236}">
                  <a16:creationId xmlns:a16="http://schemas.microsoft.com/office/drawing/2014/main" id="{6F479DBB-6F10-4157-8541-19770BFD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  <p:sp>
          <p:nvSpPr>
            <p:cNvPr id="16" name="Forma libre 6150">
              <a:extLst>
                <a:ext uri="{FF2B5EF4-FFF2-40B4-BE49-F238E27FC236}">
                  <a16:creationId xmlns:a16="http://schemas.microsoft.com/office/drawing/2014/main" id="{A4C0EB54-44AA-424E-B8F9-C902C866C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 rtlCol="0"/>
            <a:lstStyle/>
            <a:p>
              <a:pPr rtl="0"/>
              <a:endParaRPr lang="es-ES" b="1" dirty="0"/>
            </a:p>
          </p:txBody>
        </p:sp>
      </p:grpSp>
      <p:sp>
        <p:nvSpPr>
          <p:cNvPr id="63" name="Forma libre 6">
            <a:extLst>
              <a:ext uri="{FF2B5EF4-FFF2-40B4-BE49-F238E27FC236}">
                <a16:creationId xmlns:a16="http://schemas.microsoft.com/office/drawing/2014/main" id="{8B1A45F7-385D-4B67-98E4-489AB4E31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641326" y="5302194"/>
            <a:ext cx="649382" cy="288352"/>
          </a:xfrm>
          <a:custGeom>
            <a:avLst/>
            <a:gdLst>
              <a:gd name="T0" fmla="*/ 223 w 322"/>
              <a:gd name="T1" fmla="*/ 21 h 353"/>
              <a:gd name="T2" fmla="*/ 113 w 322"/>
              <a:gd name="T3" fmla="*/ 52 h 353"/>
              <a:gd name="T4" fmla="*/ 14 w 322"/>
              <a:gd name="T5" fmla="*/ 172 h 353"/>
              <a:gd name="T6" fmla="*/ 119 w 322"/>
              <a:gd name="T7" fmla="*/ 327 h 353"/>
              <a:gd name="T8" fmla="*/ 320 w 322"/>
              <a:gd name="T9" fmla="*/ 183 h 353"/>
              <a:gd name="T10" fmla="*/ 287 w 322"/>
              <a:gd name="T11" fmla="*/ 56 h 353"/>
              <a:gd name="T12" fmla="*/ 223 w 322"/>
              <a:gd name="T13" fmla="*/ 21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353">
                <a:moveTo>
                  <a:pt x="223" y="21"/>
                </a:moveTo>
                <a:cubicBezTo>
                  <a:pt x="198" y="35"/>
                  <a:pt x="187" y="48"/>
                  <a:pt x="113" y="52"/>
                </a:cubicBezTo>
                <a:cubicBezTo>
                  <a:pt x="39" y="57"/>
                  <a:pt x="0" y="118"/>
                  <a:pt x="14" y="172"/>
                </a:cubicBezTo>
                <a:cubicBezTo>
                  <a:pt x="28" y="226"/>
                  <a:pt x="32" y="301"/>
                  <a:pt x="119" y="327"/>
                </a:cubicBezTo>
                <a:cubicBezTo>
                  <a:pt x="206" y="353"/>
                  <a:pt x="316" y="282"/>
                  <a:pt x="320" y="183"/>
                </a:cubicBezTo>
                <a:cubicBezTo>
                  <a:pt x="322" y="124"/>
                  <a:pt x="306" y="88"/>
                  <a:pt x="287" y="56"/>
                </a:cubicBezTo>
                <a:cubicBezTo>
                  <a:pt x="274" y="35"/>
                  <a:pt x="259" y="0"/>
                  <a:pt x="223" y="21"/>
                </a:cubicBezTo>
                <a:close/>
              </a:path>
            </a:pathLst>
          </a:cu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5B7ACCD3-FC43-4E32-B7AA-E6D86BED1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7972823" y="2681235"/>
            <a:ext cx="0" cy="208701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 de texto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26780" y="2005780"/>
            <a:ext cx="3244135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es-ES" b="1" dirty="0" err="1">
                <a:latin typeface="Segoe UI" panose="020B0502040204020203" pitchFamily="34" charset="0"/>
              </a:rPr>
              <a:t>Background</a:t>
            </a:r>
            <a:r>
              <a:rPr lang="es-ES" b="1" dirty="0">
                <a:latin typeface="Segoe UI" panose="020B0502040204020203" pitchFamily="34" charset="0"/>
              </a:rPr>
              <a:t>:</a:t>
            </a:r>
          </a:p>
        </p:txBody>
      </p:sp>
      <p:sp>
        <p:nvSpPr>
          <p:cNvPr id="69" name="Cuadro de texto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726781" y="2510291"/>
            <a:ext cx="3499537" cy="34470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es-ES" i="0" dirty="0"/>
              <a:t>Five OECD </a:t>
            </a:r>
            <a:r>
              <a:rPr lang="es-ES" i="0" dirty="0" err="1"/>
              <a:t>countries</a:t>
            </a:r>
            <a:r>
              <a:rPr lang="es-ES" i="0" dirty="0"/>
              <a:t>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Bulgaria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Hungary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Latvia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Lithuania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Poland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s-ES" i="0" dirty="0"/>
          </a:p>
          <a:p>
            <a:pPr rtl="0"/>
            <a:r>
              <a:rPr lang="es-ES" i="0" dirty="0" err="1"/>
              <a:t>It</a:t>
            </a:r>
            <a:r>
              <a:rPr lang="es-ES" i="0" dirty="0"/>
              <a:t> </a:t>
            </a:r>
            <a:r>
              <a:rPr lang="es-ES" i="0" dirty="0" err="1"/>
              <a:t>also</a:t>
            </a:r>
            <a:r>
              <a:rPr lang="es-ES" i="0" dirty="0"/>
              <a:t> </a:t>
            </a:r>
            <a:r>
              <a:rPr lang="es-ES" i="0" dirty="0" err="1"/>
              <a:t>incorporates</a:t>
            </a:r>
            <a:r>
              <a:rPr lang="es-ES" i="0" dirty="0"/>
              <a:t> </a:t>
            </a:r>
            <a:r>
              <a:rPr lang="es-ES" i="0" dirty="0" err="1"/>
              <a:t>economic</a:t>
            </a:r>
            <a:r>
              <a:rPr lang="es-ES" i="0" dirty="0"/>
              <a:t> and </a:t>
            </a:r>
            <a:r>
              <a:rPr lang="es-ES" i="0" dirty="0" err="1"/>
              <a:t>demographic</a:t>
            </a:r>
            <a:r>
              <a:rPr lang="es-ES" i="0" dirty="0"/>
              <a:t> </a:t>
            </a:r>
            <a:r>
              <a:rPr lang="es-ES" i="0" dirty="0" err="1"/>
              <a:t>factors</a:t>
            </a:r>
            <a:r>
              <a:rPr lang="es-ES" i="0" dirty="0"/>
              <a:t>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 err="1"/>
              <a:t>Interest</a:t>
            </a:r>
            <a:r>
              <a:rPr lang="es-ES" b="1" i="0" dirty="0"/>
              <a:t> </a:t>
            </a:r>
            <a:r>
              <a:rPr lang="es-ES" b="1" i="0" dirty="0" err="1"/>
              <a:t>rates</a:t>
            </a:r>
            <a:r>
              <a:rPr lang="es-ES" b="1" i="0" dirty="0"/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/>
              <a:t>GDP Per </a:t>
            </a:r>
            <a:r>
              <a:rPr lang="es-ES" b="1" i="0" dirty="0" err="1"/>
              <a:t>capita</a:t>
            </a:r>
            <a:endParaRPr lang="es-ES" b="1" i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 err="1"/>
              <a:t>Employment</a:t>
            </a:r>
            <a:endParaRPr lang="es-ES" b="1" i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 err="1"/>
              <a:t>Loans</a:t>
            </a:r>
            <a:endParaRPr lang="es-ES" b="1" i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s-ES" b="1" i="0" dirty="0" err="1"/>
              <a:t>Population</a:t>
            </a:r>
            <a:r>
              <a:rPr lang="es-ES" b="1" i="0" dirty="0"/>
              <a:t> </a:t>
            </a:r>
            <a:endParaRPr lang="es-ES" b="1" dirty="0"/>
          </a:p>
        </p:txBody>
      </p:sp>
      <p:sp>
        <p:nvSpPr>
          <p:cNvPr id="73" name="Cuadro de texto 72">
            <a:extLst>
              <a:ext uri="{FF2B5EF4-FFF2-40B4-BE49-F238E27FC236}">
                <a16:creationId xmlns:a16="http://schemas.microsoft.com/office/drawing/2014/main" id="{8539F668-991D-4BEA-B3AA-3A269274108D}"/>
              </a:ext>
            </a:extLst>
          </p:cNvPr>
          <p:cNvSpPr txBox="1"/>
          <p:nvPr/>
        </p:nvSpPr>
        <p:spPr>
          <a:xfrm>
            <a:off x="6562945" y="5336077"/>
            <a:ext cx="81252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sz="1200" dirty="0"/>
              <a:t>Hungary</a:t>
            </a:r>
          </a:p>
        </p:txBody>
      </p:sp>
      <p:sp>
        <p:nvSpPr>
          <p:cNvPr id="74" name="Cuadro de texto 73">
            <a:extLst>
              <a:ext uri="{FF2B5EF4-FFF2-40B4-BE49-F238E27FC236}">
                <a16:creationId xmlns:a16="http://schemas.microsoft.com/office/drawing/2014/main" id="{2FCB3924-9B8A-42C3-8967-71424F7BEF3D}"/>
              </a:ext>
            </a:extLst>
          </p:cNvPr>
          <p:cNvSpPr txBox="1"/>
          <p:nvPr/>
        </p:nvSpPr>
        <p:spPr>
          <a:xfrm>
            <a:off x="8777083" y="4653701"/>
            <a:ext cx="884342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sz="1200" dirty="0"/>
              <a:t>Bulgaria</a:t>
            </a:r>
          </a:p>
        </p:txBody>
      </p:sp>
      <p:sp>
        <p:nvSpPr>
          <p:cNvPr id="75" name="Cuadro de texto 74">
            <a:extLst>
              <a:ext uri="{FF2B5EF4-FFF2-40B4-BE49-F238E27FC236}">
                <a16:creationId xmlns:a16="http://schemas.microsoft.com/office/drawing/2014/main" id="{E92082CD-B83F-48FB-8070-8FA0500FF4B6}"/>
              </a:ext>
            </a:extLst>
          </p:cNvPr>
          <p:cNvSpPr txBox="1"/>
          <p:nvPr/>
        </p:nvSpPr>
        <p:spPr>
          <a:xfrm>
            <a:off x="7377225" y="970236"/>
            <a:ext cx="10211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sz="1200" dirty="0"/>
              <a:t>Poland</a:t>
            </a:r>
          </a:p>
        </p:txBody>
      </p:sp>
      <p:cxnSp>
        <p:nvCxnSpPr>
          <p:cNvPr id="76" name="Conector recto 75">
            <a:extLst>
              <a:ext uri="{FF2B5EF4-FFF2-40B4-BE49-F238E27FC236}">
                <a16:creationId xmlns:a16="http://schemas.microsoft.com/office/drawing/2014/main" id="{E4AFE17F-D5F3-4088-A119-1B09AC60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005802" y="2707594"/>
            <a:ext cx="892261" cy="258221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B73380DA-31E8-4A4F-8316-F527A262B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13310" y="1232451"/>
            <a:ext cx="813229" cy="134726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ángulo: Esquinas redondeadas 86">
            <a:extLst>
              <a:ext uri="{FF2B5EF4-FFF2-40B4-BE49-F238E27FC236}">
                <a16:creationId xmlns:a16="http://schemas.microsoft.com/office/drawing/2014/main" id="{A8111457-D9DC-4BEB-BBB9-82FD4783D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1796" y="1606370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94" name="Grupo 93" descr="Esta imagen es de una forma abstracta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9026813" y="4622835"/>
            <a:ext cx="4736736" cy="6407275"/>
            <a:chOff x="4855953" y="-2833465"/>
            <a:chExt cx="8948964" cy="12105059"/>
          </a:xfrm>
        </p:grpSpPr>
        <p:sp>
          <p:nvSpPr>
            <p:cNvPr id="95" name="Forma libre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6" name="Forma libre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7" name="Forma libre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sp>
        <p:nvSpPr>
          <p:cNvPr id="98" name="Título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9</a:t>
            </a:r>
          </a:p>
        </p:txBody>
      </p: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2E944C6E-EAAF-4C55-9283-75321333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11102" y="1192808"/>
            <a:ext cx="0" cy="142391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 de texto 74">
            <a:extLst>
              <a:ext uri="{FF2B5EF4-FFF2-40B4-BE49-F238E27FC236}">
                <a16:creationId xmlns:a16="http://schemas.microsoft.com/office/drawing/2014/main" id="{02456B0D-6557-4388-869C-C1C78EAE2DD2}"/>
              </a:ext>
            </a:extLst>
          </p:cNvPr>
          <p:cNvSpPr txBox="1"/>
          <p:nvPr/>
        </p:nvSpPr>
        <p:spPr>
          <a:xfrm>
            <a:off x="8324760" y="990116"/>
            <a:ext cx="102111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sz="1200" dirty="0"/>
              <a:t>Latvia</a:t>
            </a:r>
          </a:p>
        </p:txBody>
      </p:sp>
      <p:sp>
        <p:nvSpPr>
          <p:cNvPr id="101" name="Cuadro de texto 84">
            <a:extLst>
              <a:ext uri="{FF2B5EF4-FFF2-40B4-BE49-F238E27FC236}">
                <a16:creationId xmlns:a16="http://schemas.microsoft.com/office/drawing/2014/main" id="{53529287-637B-468A-8DE8-BF81787AAB7A}"/>
              </a:ext>
            </a:extLst>
          </p:cNvPr>
          <p:cNvSpPr txBox="1"/>
          <p:nvPr/>
        </p:nvSpPr>
        <p:spPr>
          <a:xfrm>
            <a:off x="7367238" y="4815163"/>
            <a:ext cx="1218871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 rtl="0"/>
            <a:r>
              <a:rPr lang="es-ES" sz="1200" dirty="0"/>
              <a:t>Lithuania</a:t>
            </a:r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FA94308D-875D-470E-A689-520479CB9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083826" y="2782958"/>
            <a:ext cx="1098611" cy="1804488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headEnd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ángulo 109">
            <a:extLst>
              <a:ext uri="{FF2B5EF4-FFF2-40B4-BE49-F238E27FC236}">
                <a16:creationId xmlns:a16="http://schemas.microsoft.com/office/drawing/2014/main" id="{7E9C9E6E-EF2E-434A-8F50-95B54A705B63}"/>
              </a:ext>
            </a:extLst>
          </p:cNvPr>
          <p:cNvSpPr/>
          <p:nvPr/>
        </p:nvSpPr>
        <p:spPr>
          <a:xfrm>
            <a:off x="404364" y="1071281"/>
            <a:ext cx="6278157" cy="4924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600" b="1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</a:t>
            </a:r>
            <a:r>
              <a:rPr lang="es-ES" sz="16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To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analyze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house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prices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behavior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along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years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(2005 – 2018) and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the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relationship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with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different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factors</a:t>
            </a:r>
            <a:r>
              <a:rPr lang="es-E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.</a:t>
            </a:r>
            <a:endParaRPr lang="es-MX" sz="1600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1" name="Cuadro de texto 67">
            <a:extLst>
              <a:ext uri="{FF2B5EF4-FFF2-40B4-BE49-F238E27FC236}">
                <a16:creationId xmlns:a16="http://schemas.microsoft.com/office/drawing/2014/main" id="{9534467A-EC14-4673-B361-533EE77873F2}"/>
              </a:ext>
            </a:extLst>
          </p:cNvPr>
          <p:cNvSpPr txBox="1"/>
          <p:nvPr/>
        </p:nvSpPr>
        <p:spPr>
          <a:xfrm>
            <a:off x="347247" y="218122"/>
            <a:ext cx="11002145" cy="93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 err="1"/>
              <a:t>Determinants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house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 in Eastern </a:t>
            </a:r>
            <a:r>
              <a:rPr lang="es-ES" dirty="0" err="1"/>
              <a:t>Europe</a:t>
            </a:r>
            <a:endParaRPr lang="es-ES" dirty="0"/>
          </a:p>
        </p:txBody>
      </p:sp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F17F39F9-8337-403D-8200-71EACABDB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7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03"/>
    </mc:Choice>
    <mc:Fallback>
      <p:transition spd="slow" advTm="45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 descr="Esta imagen es de un hombre visto desde atrás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3524938"/>
            <a:ext cx="2668588" cy="2679700"/>
            <a:chOff x="4832350" y="3127375"/>
            <a:chExt cx="2668588" cy="2679700"/>
          </a:xfrm>
        </p:grpSpPr>
        <p:sp>
          <p:nvSpPr>
            <p:cNvPr id="5" name="Forma libre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4" name="Autoforma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6" name="Forma libre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7" name="Forma libre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8" name="Forma libre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9" name="Forma libre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0" name="Forma libre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bre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2" name="Forma libre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3" name="Forma libre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4" name="Forma libre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" name="Forma libre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6" name="Forma libre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7" name="Forma libre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" name="Forma libre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" name="Forma libre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0" name="Forma libre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50" name="Forma libre: Forma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Elips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3" name="Forma libre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4" name="Elips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5" name="Forma libre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6" name="Elips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7" name="Forma libre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8" name="Forma libre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89" name="Forma libre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sp>
          <p:nvSpPr>
            <p:cNvPr id="190" name="Forma libre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</p:grpSp>
      <p:grpSp>
        <p:nvGrpSpPr>
          <p:cNvPr id="38" name="Grupo 37" descr="Esta imagen es un icono de tres personas y un globo terráqueo. ">
            <a:extLst>
              <a:ext uri="{FF2B5EF4-FFF2-40B4-BE49-F238E27FC236}">
                <a16:creationId xmlns:a16="http://schemas.microsoft.com/office/drawing/2014/main" id="{A990E334-4A7D-4F5C-A904-F305BFAA954B}"/>
              </a:ext>
            </a:extLst>
          </p:cNvPr>
          <p:cNvGrpSpPr/>
          <p:nvPr/>
        </p:nvGrpSpPr>
        <p:grpSpPr>
          <a:xfrm>
            <a:off x="8229600" y="4593068"/>
            <a:ext cx="1271588" cy="1273175"/>
            <a:chOff x="8229600" y="4162425"/>
            <a:chExt cx="1271588" cy="1273175"/>
          </a:xfrm>
        </p:grpSpPr>
        <p:sp>
          <p:nvSpPr>
            <p:cNvPr id="36" name="Elipse 28">
              <a:extLst>
                <a:ext uri="{FF2B5EF4-FFF2-40B4-BE49-F238E27FC236}">
                  <a16:creationId xmlns:a16="http://schemas.microsoft.com/office/drawing/2014/main" id="{4699FCCF-8ACA-4F41-97A7-AD2C08AE5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02" name="Grupo 201">
              <a:extLst>
                <a:ext uri="{FF2B5EF4-FFF2-40B4-BE49-F238E27FC236}">
                  <a16:creationId xmlns:a16="http://schemas.microsoft.com/office/drawing/2014/main" id="{F63DE9C6-B298-4701-B108-E8E84885E8BC}"/>
                </a:ext>
              </a:extLst>
            </p:cNvPr>
            <p:cNvGrpSpPr/>
            <p:nvPr/>
          </p:nvGrpSpPr>
          <p:grpSpPr>
            <a:xfrm>
              <a:off x="8560253" y="4426329"/>
              <a:ext cx="610282" cy="674403"/>
              <a:chOff x="4841875" y="2895601"/>
              <a:chExt cx="344488" cy="346075"/>
            </a:xfrm>
          </p:grpSpPr>
          <p:sp>
            <p:nvSpPr>
              <p:cNvPr id="203" name="Forma libre 258">
                <a:extLst>
                  <a:ext uri="{FF2B5EF4-FFF2-40B4-BE49-F238E27FC236}">
                    <a16:creationId xmlns:a16="http://schemas.microsoft.com/office/drawing/2014/main" id="{05760EEA-E70F-4460-BC2A-336F9645E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4" name="Forma libre 259">
                <a:extLst>
                  <a:ext uri="{FF2B5EF4-FFF2-40B4-BE49-F238E27FC236}">
                    <a16:creationId xmlns:a16="http://schemas.microsoft.com/office/drawing/2014/main" id="{7AE0CD2C-CD57-47B1-B505-80D106A80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5" name="Forma libre 260">
                <a:extLst>
                  <a:ext uri="{FF2B5EF4-FFF2-40B4-BE49-F238E27FC236}">
                    <a16:creationId xmlns:a16="http://schemas.microsoft.com/office/drawing/2014/main" id="{872A3131-C536-4756-B975-DACC55DF3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6" name="Línea 261">
                <a:extLst>
                  <a:ext uri="{FF2B5EF4-FFF2-40B4-BE49-F238E27FC236}">
                    <a16:creationId xmlns:a16="http://schemas.microsoft.com/office/drawing/2014/main" id="{8D6C92E4-36B6-469D-8D9D-7E821A2B6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7" name="Línea 262">
                <a:extLst>
                  <a:ext uri="{FF2B5EF4-FFF2-40B4-BE49-F238E27FC236}">
                    <a16:creationId xmlns:a16="http://schemas.microsoft.com/office/drawing/2014/main" id="{B9D7D31E-100C-4875-91DB-E3AA306D1C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8" name="Línea 263">
                <a:extLst>
                  <a:ext uri="{FF2B5EF4-FFF2-40B4-BE49-F238E27FC236}">
                    <a16:creationId xmlns:a16="http://schemas.microsoft.com/office/drawing/2014/main" id="{29CE937B-2D75-4864-AD7D-EE0DA1EBA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09" name="Elipse 264">
                <a:extLst>
                  <a:ext uri="{FF2B5EF4-FFF2-40B4-BE49-F238E27FC236}">
                    <a16:creationId xmlns:a16="http://schemas.microsoft.com/office/drawing/2014/main" id="{5C237BA8-A5D9-4E6F-B526-E971485780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0" name="Elipse 265">
                <a:extLst>
                  <a:ext uri="{FF2B5EF4-FFF2-40B4-BE49-F238E27FC236}">
                    <a16:creationId xmlns:a16="http://schemas.microsoft.com/office/drawing/2014/main" id="{661A5EFA-ECB7-4C9D-A8BD-1FACE7EBB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1" name="Elipse 266">
                <a:extLst>
                  <a:ext uri="{FF2B5EF4-FFF2-40B4-BE49-F238E27FC236}">
                    <a16:creationId xmlns:a16="http://schemas.microsoft.com/office/drawing/2014/main" id="{6503CA85-38C3-44D1-94CA-34EA501E4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2" name="Forma libre 267">
                <a:extLst>
                  <a:ext uri="{FF2B5EF4-FFF2-40B4-BE49-F238E27FC236}">
                    <a16:creationId xmlns:a16="http://schemas.microsoft.com/office/drawing/2014/main" id="{AE3AF176-184A-4597-B23C-A8ECB694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39" name="Grupo 38" descr="Esta imagen es un icono de tres personas interactuando. ">
            <a:extLst>
              <a:ext uri="{FF2B5EF4-FFF2-40B4-BE49-F238E27FC236}">
                <a16:creationId xmlns:a16="http://schemas.microsoft.com/office/drawing/2014/main" id="{D7F5E6C2-3449-4D64-AEF0-8F9AE58743E4}"/>
              </a:ext>
            </a:extLst>
          </p:cNvPr>
          <p:cNvGrpSpPr/>
          <p:nvPr/>
        </p:nvGrpSpPr>
        <p:grpSpPr>
          <a:xfrm>
            <a:off x="7305675" y="2553940"/>
            <a:ext cx="1397000" cy="1397000"/>
            <a:chOff x="7356475" y="2143125"/>
            <a:chExt cx="1397000" cy="1397000"/>
          </a:xfrm>
        </p:grpSpPr>
        <p:sp>
          <p:nvSpPr>
            <p:cNvPr id="35" name="Forma libre 27">
              <a:extLst>
                <a:ext uri="{FF2B5EF4-FFF2-40B4-BE49-F238E27FC236}">
                  <a16:creationId xmlns:a16="http://schemas.microsoft.com/office/drawing/2014/main" id="{AAE4382C-A236-4EFC-A5CF-301D418C6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2143125"/>
              <a:ext cx="1397000" cy="1397000"/>
            </a:xfrm>
            <a:custGeom>
              <a:avLst/>
              <a:gdLst>
                <a:gd name="T0" fmla="*/ 60 w 336"/>
                <a:gd name="T1" fmla="*/ 276 h 336"/>
                <a:gd name="T2" fmla="*/ 60 w 336"/>
                <a:gd name="T3" fmla="*/ 60 h 336"/>
                <a:gd name="T4" fmla="*/ 276 w 336"/>
                <a:gd name="T5" fmla="*/ 60 h 336"/>
                <a:gd name="T6" fmla="*/ 276 w 336"/>
                <a:gd name="T7" fmla="*/ 276 h 336"/>
                <a:gd name="T8" fmla="*/ 60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60" y="276"/>
                  </a:move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ubicBezTo>
                    <a:pt x="217" y="336"/>
                    <a:pt x="120" y="336"/>
                    <a:pt x="60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13" name="Grupo 212">
              <a:extLst>
                <a:ext uri="{FF2B5EF4-FFF2-40B4-BE49-F238E27FC236}">
                  <a16:creationId xmlns:a16="http://schemas.microsoft.com/office/drawing/2014/main" id="{84CDD73D-3AA4-4625-B9F5-1852145FC880}"/>
                </a:ext>
              </a:extLst>
            </p:cNvPr>
            <p:cNvGrpSpPr/>
            <p:nvPr/>
          </p:nvGrpSpPr>
          <p:grpSpPr>
            <a:xfrm>
              <a:off x="7748428" y="2465099"/>
              <a:ext cx="613094" cy="674403"/>
              <a:chOff x="3398838" y="2895601"/>
              <a:chExt cx="346075" cy="346075"/>
            </a:xfrm>
          </p:grpSpPr>
          <p:sp>
            <p:nvSpPr>
              <p:cNvPr id="214" name="Forma libre 49">
                <a:extLst>
                  <a:ext uri="{FF2B5EF4-FFF2-40B4-BE49-F238E27FC236}">
                    <a16:creationId xmlns:a16="http://schemas.microsoft.com/office/drawing/2014/main" id="{ABF2711F-75A7-4B4A-BF02-2652927EB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5" name="Forma libre 50">
                <a:extLst>
                  <a:ext uri="{FF2B5EF4-FFF2-40B4-BE49-F238E27FC236}">
                    <a16:creationId xmlns:a16="http://schemas.microsoft.com/office/drawing/2014/main" id="{82DE05A5-FAEC-4B16-BF1A-19901B942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6" name="Elipse 51">
                <a:extLst>
                  <a:ext uri="{FF2B5EF4-FFF2-40B4-BE49-F238E27FC236}">
                    <a16:creationId xmlns:a16="http://schemas.microsoft.com/office/drawing/2014/main" id="{0E0CD678-477B-451D-9104-A48469B394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7" name="Forma libre 52">
                <a:extLst>
                  <a:ext uri="{FF2B5EF4-FFF2-40B4-BE49-F238E27FC236}">
                    <a16:creationId xmlns:a16="http://schemas.microsoft.com/office/drawing/2014/main" id="{26FA0A70-D241-45F0-830E-0A67FE31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8" name="Forma libre 53">
                <a:extLst>
                  <a:ext uri="{FF2B5EF4-FFF2-40B4-BE49-F238E27FC236}">
                    <a16:creationId xmlns:a16="http://schemas.microsoft.com/office/drawing/2014/main" id="{A59E8B52-245F-4ACF-8281-9CF552059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19" name="Forma libre 54">
                <a:extLst>
                  <a:ext uri="{FF2B5EF4-FFF2-40B4-BE49-F238E27FC236}">
                    <a16:creationId xmlns:a16="http://schemas.microsoft.com/office/drawing/2014/main" id="{899BF9CE-E77F-4F48-9450-66E3BECCB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0" name="Elipse 55">
                <a:extLst>
                  <a:ext uri="{FF2B5EF4-FFF2-40B4-BE49-F238E27FC236}">
                    <a16:creationId xmlns:a16="http://schemas.microsoft.com/office/drawing/2014/main" id="{4BEF1ED3-5C78-40B2-8A93-4068B9D51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1" name="Forma libre 56">
                <a:extLst>
                  <a:ext uri="{FF2B5EF4-FFF2-40B4-BE49-F238E27FC236}">
                    <a16:creationId xmlns:a16="http://schemas.microsoft.com/office/drawing/2014/main" id="{A2AAED8D-F9E0-4ECB-9AB3-CBBAFB83B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2" name="Forma libre 57">
                <a:extLst>
                  <a:ext uri="{FF2B5EF4-FFF2-40B4-BE49-F238E27FC236}">
                    <a16:creationId xmlns:a16="http://schemas.microsoft.com/office/drawing/2014/main" id="{6002DB15-DE43-4C77-9619-8D419321F2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3" name="Forma libre 58">
                <a:extLst>
                  <a:ext uri="{FF2B5EF4-FFF2-40B4-BE49-F238E27FC236}">
                    <a16:creationId xmlns:a16="http://schemas.microsoft.com/office/drawing/2014/main" id="{96593802-B775-42A3-AF14-F045D7024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4" name="Elipse 59">
                <a:extLst>
                  <a:ext uri="{FF2B5EF4-FFF2-40B4-BE49-F238E27FC236}">
                    <a16:creationId xmlns:a16="http://schemas.microsoft.com/office/drawing/2014/main" id="{E9093A9B-C057-4965-9778-D32C3435B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5" name="Forma libre 60">
                <a:extLst>
                  <a:ext uri="{FF2B5EF4-FFF2-40B4-BE49-F238E27FC236}">
                    <a16:creationId xmlns:a16="http://schemas.microsoft.com/office/drawing/2014/main" id="{25E38B6F-D336-4A2F-AB1E-5483A6711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6" name="Línea 61">
                <a:extLst>
                  <a:ext uri="{FF2B5EF4-FFF2-40B4-BE49-F238E27FC236}">
                    <a16:creationId xmlns:a16="http://schemas.microsoft.com/office/drawing/2014/main" id="{C97F06C5-8609-4F4A-94C8-8D52F4857B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7" name="Línea 62">
                <a:extLst>
                  <a:ext uri="{FF2B5EF4-FFF2-40B4-BE49-F238E27FC236}">
                    <a16:creationId xmlns:a16="http://schemas.microsoft.com/office/drawing/2014/main" id="{7A7E2673-DEC0-43F1-9033-64A7A4DA55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sp>
        <p:nvSpPr>
          <p:cNvPr id="331" name="Cuadro de texto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9699594" y="5111560"/>
            <a:ext cx="15946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Takeaways</a:t>
            </a:r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6" name="Grupo 335">
            <a:extLst>
              <a:ext uri="{FF2B5EF4-FFF2-40B4-BE49-F238E27FC236}">
                <a16:creationId xmlns:a16="http://schemas.microsoft.com/office/drawing/2014/main" id="{28F9A76E-D468-407E-9575-CEACF445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62113" y="2124042"/>
            <a:ext cx="1691613" cy="1708860"/>
            <a:chOff x="9552276" y="3826102"/>
            <a:chExt cx="1834602" cy="1708860"/>
          </a:xfrm>
        </p:grpSpPr>
        <p:sp>
          <p:nvSpPr>
            <p:cNvPr id="337" name="Cuadro de texto 336">
              <a:extLst>
                <a:ext uri="{FF2B5EF4-FFF2-40B4-BE49-F238E27FC236}">
                  <a16:creationId xmlns:a16="http://schemas.microsoft.com/office/drawing/2014/main" id="{3380BC47-47FB-44F3-9E0B-80B83E426031}"/>
                </a:ext>
              </a:extLst>
            </p:cNvPr>
            <p:cNvSpPr txBox="1"/>
            <p:nvPr/>
          </p:nvSpPr>
          <p:spPr>
            <a:xfrm>
              <a:off x="9657483" y="3826102"/>
              <a:ext cx="172939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es-ES" sz="14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Descriptive</a:t>
              </a:r>
              <a:r>
                <a:rPr lang="es-ES" sz="14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s-ES" sz="14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analysis</a:t>
              </a:r>
              <a:endParaRPr lang="es-E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8" name="Rectángulo 337">
              <a:extLst>
                <a:ext uri="{FF2B5EF4-FFF2-40B4-BE49-F238E27FC236}">
                  <a16:creationId xmlns:a16="http://schemas.microsoft.com/office/drawing/2014/main" id="{9DE6A47E-C4CC-416D-9C28-3273394521C8}"/>
                </a:ext>
              </a:extLst>
            </p:cNvPr>
            <p:cNvSpPr/>
            <p:nvPr/>
          </p:nvSpPr>
          <p:spPr>
            <a:xfrm>
              <a:off x="9552276" y="4457744"/>
              <a:ext cx="1729394" cy="107721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s-ES" sz="1400" dirty="0" err="1"/>
                <a:t>Visualization</a:t>
              </a:r>
              <a:r>
                <a:rPr lang="es-ES" sz="1400" dirty="0"/>
                <a:t> </a:t>
              </a:r>
              <a:r>
                <a:rPr lang="es-ES" sz="1400" dirty="0" err="1"/>
                <a:t>of</a:t>
              </a:r>
              <a:r>
                <a:rPr lang="es-ES" sz="1400" dirty="0"/>
                <a:t> </a:t>
              </a:r>
              <a:r>
                <a:rPr lang="es-ES" sz="1400" dirty="0" err="1"/>
                <a:t>the</a:t>
              </a:r>
              <a:r>
                <a:rPr lang="es-ES" sz="1400" dirty="0"/>
                <a:t> </a:t>
              </a:r>
              <a:r>
                <a:rPr lang="es-ES" sz="1400" dirty="0" err="1"/>
                <a:t>house</a:t>
              </a:r>
              <a:r>
                <a:rPr lang="es-ES" sz="1400" dirty="0"/>
                <a:t> </a:t>
              </a:r>
              <a:r>
                <a:rPr lang="es-ES" sz="1400" dirty="0" err="1"/>
                <a:t>prices</a:t>
              </a:r>
              <a:r>
                <a:rPr lang="es-ES" sz="1400" dirty="0"/>
                <a:t> vs </a:t>
              </a:r>
              <a:r>
                <a:rPr lang="es-ES" sz="1400" dirty="0" err="1"/>
                <a:t>the</a:t>
              </a:r>
              <a:r>
                <a:rPr lang="es-ES" sz="1400" dirty="0"/>
                <a:t> </a:t>
              </a:r>
              <a:r>
                <a:rPr lang="es-ES" sz="1400" dirty="0" err="1"/>
                <a:t>different</a:t>
              </a:r>
              <a:r>
                <a:rPr lang="es-ES" sz="1400" dirty="0"/>
                <a:t> </a:t>
              </a:r>
              <a:r>
                <a:rPr lang="es-ES" sz="1400" dirty="0" err="1"/>
                <a:t>economic</a:t>
              </a:r>
              <a:r>
                <a:rPr lang="es-ES" sz="1400" dirty="0"/>
                <a:t> and </a:t>
              </a:r>
              <a:r>
                <a:rPr lang="es-ES" sz="1400" dirty="0" err="1"/>
                <a:t>demographic</a:t>
              </a:r>
              <a:r>
                <a:rPr lang="es-ES" sz="1400" dirty="0"/>
                <a:t> </a:t>
              </a:r>
              <a:r>
                <a:rPr lang="es-ES" sz="1400" dirty="0" err="1"/>
                <a:t>factors</a:t>
              </a:r>
              <a:r>
                <a:rPr lang="es-ES" sz="1400" dirty="0"/>
                <a:t> </a:t>
              </a:r>
              <a:r>
                <a:rPr lang="es-ES" sz="1400" dirty="0" err="1"/>
                <a:t>individually</a:t>
              </a:r>
              <a:endParaRPr lang="es-ES" sz="1400" dirty="0">
                <a:solidFill>
                  <a:srgbClr val="30353F"/>
                </a:solidFill>
              </a:endParaRPr>
            </a:p>
          </p:txBody>
        </p:sp>
      </p:grpSp>
      <p:sp>
        <p:nvSpPr>
          <p:cNvPr id="341" name="Rectángulo 340">
            <a:extLst>
              <a:ext uri="{FF2B5EF4-FFF2-40B4-BE49-F238E27FC236}">
                <a16:creationId xmlns:a16="http://schemas.microsoft.com/office/drawing/2014/main" id="{594EDD4C-FB3C-4D67-A0E0-448BE5307678}"/>
              </a:ext>
            </a:extLst>
          </p:cNvPr>
          <p:cNvSpPr/>
          <p:nvPr/>
        </p:nvSpPr>
        <p:spPr>
          <a:xfrm>
            <a:off x="1705597" y="2955466"/>
            <a:ext cx="1594604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400" dirty="0"/>
              <a:t>Data </a:t>
            </a:r>
            <a:r>
              <a:rPr lang="es-ES" sz="1400" dirty="0" err="1"/>
              <a:t>cleaning</a:t>
            </a:r>
            <a:r>
              <a:rPr lang="es-ES" sz="1400" dirty="0"/>
              <a:t>, </a:t>
            </a:r>
            <a:r>
              <a:rPr lang="es-ES" sz="1400" dirty="0" err="1"/>
              <a:t>dataset</a:t>
            </a:r>
            <a:r>
              <a:rPr lang="es-ES" sz="1400" dirty="0"/>
              <a:t> </a:t>
            </a:r>
            <a:r>
              <a:rPr lang="es-ES" sz="1400" dirty="0" err="1"/>
              <a:t>homologation</a:t>
            </a:r>
            <a:r>
              <a:rPr lang="es-ES" sz="1400" dirty="0"/>
              <a:t> and </a:t>
            </a:r>
            <a:r>
              <a:rPr lang="es-ES" sz="1400" dirty="0" err="1"/>
              <a:t>merging</a:t>
            </a:r>
            <a:endParaRPr lang="es-ES" sz="1400" dirty="0">
              <a:solidFill>
                <a:srgbClr val="30353F"/>
              </a:solidFill>
            </a:endParaRPr>
          </a:p>
          <a:p>
            <a:pPr rtl="0"/>
            <a:r>
              <a:rPr lang="es-ES" sz="14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44" name="Rectángulo 343">
            <a:extLst>
              <a:ext uri="{FF2B5EF4-FFF2-40B4-BE49-F238E27FC236}">
                <a16:creationId xmlns:a16="http://schemas.microsoft.com/office/drawing/2014/main" id="{2BA0C149-973C-4722-BF48-FF9DE9B8BC55}"/>
              </a:ext>
            </a:extLst>
          </p:cNvPr>
          <p:cNvSpPr/>
          <p:nvPr/>
        </p:nvSpPr>
        <p:spPr>
          <a:xfrm>
            <a:off x="1117705" y="5305882"/>
            <a:ext cx="1594604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s-ES" sz="1400" dirty="0" err="1"/>
              <a:t>Sources</a:t>
            </a:r>
            <a:r>
              <a:rPr lang="es-ES" sz="1400" dirty="0"/>
              <a:t>: EUROSTAT, OECD</a:t>
            </a:r>
            <a:r>
              <a:rPr lang="es-ES" sz="14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4" name="Título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4,</a:t>
            </a:r>
          </a:p>
        </p:txBody>
      </p:sp>
      <p:sp>
        <p:nvSpPr>
          <p:cNvPr id="126" name="Cuadro de texto 67">
            <a:extLst>
              <a:ext uri="{FF2B5EF4-FFF2-40B4-BE49-F238E27FC236}">
                <a16:creationId xmlns:a16="http://schemas.microsoft.com/office/drawing/2014/main" id="{859EB427-51AF-4D1D-9F4B-2927E59B4325}"/>
              </a:ext>
            </a:extLst>
          </p:cNvPr>
          <p:cNvSpPr txBox="1"/>
          <p:nvPr/>
        </p:nvSpPr>
        <p:spPr>
          <a:xfrm>
            <a:off x="347247" y="218122"/>
            <a:ext cx="11002145" cy="938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dirty="0" err="1"/>
              <a:t>Procedure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endParaRPr lang="es-ES" dirty="0"/>
          </a:p>
        </p:txBody>
      </p:sp>
      <p:grpSp>
        <p:nvGrpSpPr>
          <p:cNvPr id="127" name="Grupo 126">
            <a:extLst>
              <a:ext uri="{FF2B5EF4-FFF2-40B4-BE49-F238E27FC236}">
                <a16:creationId xmlns:a16="http://schemas.microsoft.com/office/drawing/2014/main" id="{DE63EB0A-04F7-45BB-926D-D28384333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36200" y="420841"/>
            <a:ext cx="1594605" cy="1493416"/>
            <a:chOff x="102382" y="2560983"/>
            <a:chExt cx="1594605" cy="1493416"/>
          </a:xfrm>
        </p:grpSpPr>
        <p:sp>
          <p:nvSpPr>
            <p:cNvPr id="128" name="Cuadro de texto 339">
              <a:extLst>
                <a:ext uri="{FF2B5EF4-FFF2-40B4-BE49-F238E27FC236}">
                  <a16:creationId xmlns:a16="http://schemas.microsoft.com/office/drawing/2014/main" id="{E8E48E86-7969-409B-94B1-F5871F2A366F}"/>
                </a:ext>
              </a:extLst>
            </p:cNvPr>
            <p:cNvSpPr txBox="1"/>
            <p:nvPr/>
          </p:nvSpPr>
          <p:spPr>
            <a:xfrm>
              <a:off x="102382" y="2560983"/>
              <a:ext cx="159460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rtl="0"/>
              <a:r>
                <a:rPr lang="es-ES" sz="14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Correlation</a:t>
              </a:r>
              <a:r>
                <a:rPr lang="es-ES" sz="14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s-ES" sz="1400" b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analysis</a:t>
              </a:r>
              <a:endParaRPr lang="es-E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Rectángulo 128">
              <a:extLst>
                <a:ext uri="{FF2B5EF4-FFF2-40B4-BE49-F238E27FC236}">
                  <a16:creationId xmlns:a16="http://schemas.microsoft.com/office/drawing/2014/main" id="{B9145172-4B78-4CB1-9593-26E37AE6BB56}"/>
                </a:ext>
              </a:extLst>
            </p:cNvPr>
            <p:cNvSpPr/>
            <p:nvPr/>
          </p:nvSpPr>
          <p:spPr>
            <a:xfrm>
              <a:off x="102383" y="3192625"/>
              <a:ext cx="1594604" cy="86177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400" dirty="0" err="1"/>
                <a:t>Analysis</a:t>
              </a:r>
              <a:r>
                <a:rPr lang="es-ES" sz="1400" dirty="0"/>
                <a:t> </a:t>
              </a:r>
              <a:r>
                <a:rPr lang="es-ES" sz="1400" dirty="0" err="1"/>
                <a:t>of</a:t>
              </a:r>
              <a:r>
                <a:rPr lang="es-ES" sz="1400" dirty="0"/>
                <a:t> </a:t>
              </a:r>
              <a:r>
                <a:rPr lang="es-ES" sz="1400" dirty="0" err="1"/>
                <a:t>correlation</a:t>
              </a:r>
              <a:r>
                <a:rPr lang="es-ES" sz="1400" dirty="0"/>
                <a:t> </a:t>
              </a:r>
              <a:r>
                <a:rPr lang="es-ES" sz="1400" dirty="0" err="1"/>
                <a:t>between</a:t>
              </a:r>
              <a:r>
                <a:rPr lang="es-ES" sz="1400" dirty="0"/>
                <a:t> </a:t>
              </a:r>
              <a:r>
                <a:rPr lang="es-ES" sz="1400" dirty="0" err="1"/>
                <a:t>factors</a:t>
              </a:r>
              <a:endParaRPr lang="es-ES" sz="1400" dirty="0">
                <a:solidFill>
                  <a:srgbClr val="30353F"/>
                </a:solidFill>
              </a:endParaRPr>
            </a:p>
            <a:p>
              <a:pPr algn="ctr" rtl="0"/>
              <a:r>
                <a:rPr lang="es-ES" sz="1400" i="1" dirty="0">
                  <a:solidFill>
                    <a:srgbClr val="002060"/>
                  </a:solidFill>
                  <a:latin typeface="+mj-lt"/>
                  <a:cs typeface="Segoe UI" panose="020B0502040204020203" pitchFamily="34" charset="0"/>
                </a:rPr>
                <a:t> </a:t>
              </a:r>
            </a:p>
          </p:txBody>
        </p:sp>
      </p:grpSp>
      <p:grpSp>
        <p:nvGrpSpPr>
          <p:cNvPr id="130" name="Grupo 129" descr="Esta imagen es un icono de 1 persona interactuando con tres personas. ">
            <a:extLst>
              <a:ext uri="{FF2B5EF4-FFF2-40B4-BE49-F238E27FC236}">
                <a16:creationId xmlns:a16="http://schemas.microsoft.com/office/drawing/2014/main" id="{75502B07-77A5-4F9F-91B6-DFB9D14569EE}"/>
              </a:ext>
            </a:extLst>
          </p:cNvPr>
          <p:cNvGrpSpPr/>
          <p:nvPr/>
        </p:nvGrpSpPr>
        <p:grpSpPr>
          <a:xfrm>
            <a:off x="5459412" y="1792976"/>
            <a:ext cx="1273175" cy="1271588"/>
            <a:chOff x="5459412" y="1395413"/>
            <a:chExt cx="1273175" cy="1271588"/>
          </a:xfrm>
        </p:grpSpPr>
        <p:sp>
          <p:nvSpPr>
            <p:cNvPr id="131" name="Elipse 26">
              <a:extLst>
                <a:ext uri="{FF2B5EF4-FFF2-40B4-BE49-F238E27FC236}">
                  <a16:creationId xmlns:a16="http://schemas.microsoft.com/office/drawing/2014/main" id="{E508C3B2-EDDD-49AF-BE86-15D375614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3A2D6EFE-ABB1-4AAB-BBD0-420C18AEF435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33" name="Elipse 309">
                <a:extLst>
                  <a:ext uri="{FF2B5EF4-FFF2-40B4-BE49-F238E27FC236}">
                    <a16:creationId xmlns:a16="http://schemas.microsoft.com/office/drawing/2014/main" id="{58CA9D02-24C7-409B-97AA-D69C90FE1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4" name="Forma libre 310">
                <a:extLst>
                  <a:ext uri="{FF2B5EF4-FFF2-40B4-BE49-F238E27FC236}">
                    <a16:creationId xmlns:a16="http://schemas.microsoft.com/office/drawing/2014/main" id="{D11D2141-84D3-47DA-8F15-1586CA32C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5" name="Elipse 311">
                <a:extLst>
                  <a:ext uri="{FF2B5EF4-FFF2-40B4-BE49-F238E27FC236}">
                    <a16:creationId xmlns:a16="http://schemas.microsoft.com/office/drawing/2014/main" id="{2A0B3D4C-69B8-4DCF-9FA4-D0091C98E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6" name="Forma libre 312">
                <a:extLst>
                  <a:ext uri="{FF2B5EF4-FFF2-40B4-BE49-F238E27FC236}">
                    <a16:creationId xmlns:a16="http://schemas.microsoft.com/office/drawing/2014/main" id="{65B43B36-F0AB-4087-AEAB-7E55C67AE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7" name="Elipse 313">
                <a:extLst>
                  <a:ext uri="{FF2B5EF4-FFF2-40B4-BE49-F238E27FC236}">
                    <a16:creationId xmlns:a16="http://schemas.microsoft.com/office/drawing/2014/main" id="{CEAECB95-631D-4C80-B80F-D1A53474F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8" name="Forma libre 314">
                <a:extLst>
                  <a:ext uri="{FF2B5EF4-FFF2-40B4-BE49-F238E27FC236}">
                    <a16:creationId xmlns:a16="http://schemas.microsoft.com/office/drawing/2014/main" id="{7E795590-431F-4766-9B24-FBB876A70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39" name="Elipse 315">
                <a:extLst>
                  <a:ext uri="{FF2B5EF4-FFF2-40B4-BE49-F238E27FC236}">
                    <a16:creationId xmlns:a16="http://schemas.microsoft.com/office/drawing/2014/main" id="{7E60661F-507A-44B4-8CA5-DA3AB7636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0" name="Forma libre 316">
                <a:extLst>
                  <a:ext uri="{FF2B5EF4-FFF2-40B4-BE49-F238E27FC236}">
                    <a16:creationId xmlns:a16="http://schemas.microsoft.com/office/drawing/2014/main" id="{6CB91BD6-21BF-4567-AF77-33C5A5201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1" name="Elipse 317">
                <a:extLst>
                  <a:ext uri="{FF2B5EF4-FFF2-40B4-BE49-F238E27FC236}">
                    <a16:creationId xmlns:a16="http://schemas.microsoft.com/office/drawing/2014/main" id="{2577323A-A529-426F-AD3C-9D19DF83B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2" name="Forma libre 318">
                <a:extLst>
                  <a:ext uri="{FF2B5EF4-FFF2-40B4-BE49-F238E27FC236}">
                    <a16:creationId xmlns:a16="http://schemas.microsoft.com/office/drawing/2014/main" id="{F315FF73-62D4-43EC-B063-1728ECDF3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3" name="Forma libre 319">
                <a:extLst>
                  <a:ext uri="{FF2B5EF4-FFF2-40B4-BE49-F238E27FC236}">
                    <a16:creationId xmlns:a16="http://schemas.microsoft.com/office/drawing/2014/main" id="{500FBE84-E716-461F-AAC7-9D00604A7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4" name="Línea 320">
                <a:extLst>
                  <a:ext uri="{FF2B5EF4-FFF2-40B4-BE49-F238E27FC236}">
                    <a16:creationId xmlns:a16="http://schemas.microsoft.com/office/drawing/2014/main" id="{426C660F-4C0C-493D-9DA9-236D7AA72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145" name="Grupo 144" descr="Esta imagen es un icono de tres personas interactuando. ">
            <a:extLst>
              <a:ext uri="{FF2B5EF4-FFF2-40B4-BE49-F238E27FC236}">
                <a16:creationId xmlns:a16="http://schemas.microsoft.com/office/drawing/2014/main" id="{8C586D93-3575-4E4E-A3F6-F78673F4857D}"/>
              </a:ext>
            </a:extLst>
          </p:cNvPr>
          <p:cNvGrpSpPr/>
          <p:nvPr/>
        </p:nvGrpSpPr>
        <p:grpSpPr>
          <a:xfrm>
            <a:off x="3489325" y="2540688"/>
            <a:ext cx="1397000" cy="1397000"/>
            <a:chOff x="3438525" y="2143125"/>
            <a:chExt cx="1397000" cy="1397000"/>
          </a:xfrm>
        </p:grpSpPr>
        <p:sp>
          <p:nvSpPr>
            <p:cNvPr id="146" name="Forma libre 25">
              <a:extLst>
                <a:ext uri="{FF2B5EF4-FFF2-40B4-BE49-F238E27FC236}">
                  <a16:creationId xmlns:a16="http://schemas.microsoft.com/office/drawing/2014/main" id="{C85EE48C-3323-49ED-B02F-3FBA2448A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525" y="2143125"/>
              <a:ext cx="1397000" cy="1397000"/>
            </a:xfrm>
            <a:custGeom>
              <a:avLst/>
              <a:gdLst>
                <a:gd name="T0" fmla="*/ 276 w 336"/>
                <a:gd name="T1" fmla="*/ 276 h 336"/>
                <a:gd name="T2" fmla="*/ 60 w 336"/>
                <a:gd name="T3" fmla="*/ 276 h 336"/>
                <a:gd name="T4" fmla="*/ 60 w 336"/>
                <a:gd name="T5" fmla="*/ 60 h 336"/>
                <a:gd name="T6" fmla="*/ 276 w 336"/>
                <a:gd name="T7" fmla="*/ 60 h 336"/>
                <a:gd name="T8" fmla="*/ 276 w 336"/>
                <a:gd name="T9" fmla="*/ 27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36">
                  <a:moveTo>
                    <a:pt x="276" y="276"/>
                  </a:moveTo>
                  <a:cubicBezTo>
                    <a:pt x="217" y="336"/>
                    <a:pt x="120" y="336"/>
                    <a:pt x="60" y="276"/>
                  </a:cubicBezTo>
                  <a:cubicBezTo>
                    <a:pt x="0" y="217"/>
                    <a:pt x="0" y="120"/>
                    <a:pt x="60" y="60"/>
                  </a:cubicBezTo>
                  <a:cubicBezTo>
                    <a:pt x="120" y="0"/>
                    <a:pt x="217" y="0"/>
                    <a:pt x="276" y="60"/>
                  </a:cubicBezTo>
                  <a:cubicBezTo>
                    <a:pt x="336" y="120"/>
                    <a:pt x="336" y="217"/>
                    <a:pt x="276" y="276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2FD76478-BA76-47A2-A039-C5D63C8044F8}"/>
                </a:ext>
              </a:extLst>
            </p:cNvPr>
            <p:cNvGrpSpPr/>
            <p:nvPr/>
          </p:nvGrpSpPr>
          <p:grpSpPr>
            <a:xfrm>
              <a:off x="3810316" y="2465099"/>
              <a:ext cx="613094" cy="674403"/>
              <a:chOff x="3398838" y="2895601"/>
              <a:chExt cx="346075" cy="346075"/>
            </a:xfrm>
          </p:grpSpPr>
          <p:sp>
            <p:nvSpPr>
              <p:cNvPr id="148" name="Forma libre 49">
                <a:extLst>
                  <a:ext uri="{FF2B5EF4-FFF2-40B4-BE49-F238E27FC236}">
                    <a16:creationId xmlns:a16="http://schemas.microsoft.com/office/drawing/2014/main" id="{1DDAEAE1-B743-43F6-9118-C3995A3EE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49" name="Forma libre 50">
                <a:extLst>
                  <a:ext uri="{FF2B5EF4-FFF2-40B4-BE49-F238E27FC236}">
                    <a16:creationId xmlns:a16="http://schemas.microsoft.com/office/drawing/2014/main" id="{D9123407-C053-45E8-9F9C-1FF41D015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1" name="Elipse 51">
                <a:extLst>
                  <a:ext uri="{FF2B5EF4-FFF2-40B4-BE49-F238E27FC236}">
                    <a16:creationId xmlns:a16="http://schemas.microsoft.com/office/drawing/2014/main" id="{50779B18-591A-4ED1-A526-1505B2397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152" name="Forma libre 52">
                <a:extLst>
                  <a:ext uri="{FF2B5EF4-FFF2-40B4-BE49-F238E27FC236}">
                    <a16:creationId xmlns:a16="http://schemas.microsoft.com/office/drawing/2014/main" id="{34833EB1-8E4E-4042-8EFE-F0BA50B1E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8" name="Forma libre 53">
                <a:extLst>
                  <a:ext uri="{FF2B5EF4-FFF2-40B4-BE49-F238E27FC236}">
                    <a16:creationId xmlns:a16="http://schemas.microsoft.com/office/drawing/2014/main" id="{A26782EA-D158-4D8C-BBA1-21FA86CBF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29" name="Forma libre 54">
                <a:extLst>
                  <a:ext uri="{FF2B5EF4-FFF2-40B4-BE49-F238E27FC236}">
                    <a16:creationId xmlns:a16="http://schemas.microsoft.com/office/drawing/2014/main" id="{D754D4DE-6813-47DF-B777-15C0CD34A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0" name="Elipse 55">
                <a:extLst>
                  <a:ext uri="{FF2B5EF4-FFF2-40B4-BE49-F238E27FC236}">
                    <a16:creationId xmlns:a16="http://schemas.microsoft.com/office/drawing/2014/main" id="{ACFA094F-A639-44E6-85E6-49F953BC7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1" name="Forma libre 56">
                <a:extLst>
                  <a:ext uri="{FF2B5EF4-FFF2-40B4-BE49-F238E27FC236}">
                    <a16:creationId xmlns:a16="http://schemas.microsoft.com/office/drawing/2014/main" id="{F56FB56E-3454-4269-8871-AFCFBE84F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2" name="Forma libre 57">
                <a:extLst>
                  <a:ext uri="{FF2B5EF4-FFF2-40B4-BE49-F238E27FC236}">
                    <a16:creationId xmlns:a16="http://schemas.microsoft.com/office/drawing/2014/main" id="{CFBEFF4D-D461-49F8-8EC2-63EE3CBFE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3" name="Forma libre 58">
                <a:extLst>
                  <a:ext uri="{FF2B5EF4-FFF2-40B4-BE49-F238E27FC236}">
                    <a16:creationId xmlns:a16="http://schemas.microsoft.com/office/drawing/2014/main" id="{71F07E3F-5257-4225-B743-2F89C5F78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4" name="Elipse 59">
                <a:extLst>
                  <a:ext uri="{FF2B5EF4-FFF2-40B4-BE49-F238E27FC236}">
                    <a16:creationId xmlns:a16="http://schemas.microsoft.com/office/drawing/2014/main" id="{A34E090F-AA15-4858-AFD8-22E66B8DB3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5" name="Forma libre 60">
                <a:extLst>
                  <a:ext uri="{FF2B5EF4-FFF2-40B4-BE49-F238E27FC236}">
                    <a16:creationId xmlns:a16="http://schemas.microsoft.com/office/drawing/2014/main" id="{EA94E09C-A523-4AA1-8669-784B9037E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6" name="Línea 61">
                <a:extLst>
                  <a:ext uri="{FF2B5EF4-FFF2-40B4-BE49-F238E27FC236}">
                    <a16:creationId xmlns:a16="http://schemas.microsoft.com/office/drawing/2014/main" id="{24E38620-94D0-439C-9821-EE49290BA3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2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37" name="Línea 62">
                <a:extLst>
                  <a:ext uri="{FF2B5EF4-FFF2-40B4-BE49-F238E27FC236}">
                    <a16:creationId xmlns:a16="http://schemas.microsoft.com/office/drawing/2014/main" id="{11FFD871-AC28-4A87-B210-223447619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grpSp>
        <p:nvGrpSpPr>
          <p:cNvPr id="238" name="Grupo 237" descr="Esta imagen es un icono de tres personas y un globo terráqueo. ">
            <a:extLst>
              <a:ext uri="{FF2B5EF4-FFF2-40B4-BE49-F238E27FC236}">
                <a16:creationId xmlns:a16="http://schemas.microsoft.com/office/drawing/2014/main" id="{BF6B46F9-E206-4962-B5FA-3F121E59488D}"/>
              </a:ext>
            </a:extLst>
          </p:cNvPr>
          <p:cNvGrpSpPr/>
          <p:nvPr/>
        </p:nvGrpSpPr>
        <p:grpSpPr>
          <a:xfrm>
            <a:off x="2741612" y="4559988"/>
            <a:ext cx="1271588" cy="1273175"/>
            <a:chOff x="2690812" y="4162425"/>
            <a:chExt cx="1271588" cy="1273175"/>
          </a:xfrm>
        </p:grpSpPr>
        <p:sp>
          <p:nvSpPr>
            <p:cNvPr id="239" name="Elipse 24">
              <a:extLst>
                <a:ext uri="{FF2B5EF4-FFF2-40B4-BE49-F238E27FC236}">
                  <a16:creationId xmlns:a16="http://schemas.microsoft.com/office/drawing/2014/main" id="{71D4A1D8-E6D0-46A4-BAD6-E84E8027D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2" y="4162425"/>
              <a:ext cx="1271588" cy="1273175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dirty="0"/>
            </a:p>
          </p:txBody>
        </p:sp>
        <p:grpSp>
          <p:nvGrpSpPr>
            <p:cNvPr id="240" name="Grupo 239">
              <a:extLst>
                <a:ext uri="{FF2B5EF4-FFF2-40B4-BE49-F238E27FC236}">
                  <a16:creationId xmlns:a16="http://schemas.microsoft.com/office/drawing/2014/main" id="{FAAB2641-EEDE-4EA6-BC63-732831D64654}"/>
                </a:ext>
              </a:extLst>
            </p:cNvPr>
            <p:cNvGrpSpPr/>
            <p:nvPr/>
          </p:nvGrpSpPr>
          <p:grpSpPr>
            <a:xfrm>
              <a:off x="3011359" y="4426329"/>
              <a:ext cx="610282" cy="674403"/>
              <a:chOff x="4841875" y="2895601"/>
              <a:chExt cx="344488" cy="346075"/>
            </a:xfrm>
          </p:grpSpPr>
          <p:sp>
            <p:nvSpPr>
              <p:cNvPr id="241" name="Forma libre 258">
                <a:extLst>
                  <a:ext uri="{FF2B5EF4-FFF2-40B4-BE49-F238E27FC236}">
                    <a16:creationId xmlns:a16="http://schemas.microsoft.com/office/drawing/2014/main" id="{BB399E78-2A58-4529-BBDC-A30373C75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2" name="Forma libre 259">
                <a:extLst>
                  <a:ext uri="{FF2B5EF4-FFF2-40B4-BE49-F238E27FC236}">
                    <a16:creationId xmlns:a16="http://schemas.microsoft.com/office/drawing/2014/main" id="{F7D68177-C0A8-465D-854A-659CB54B2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3" name="Forma libre 260">
                <a:extLst>
                  <a:ext uri="{FF2B5EF4-FFF2-40B4-BE49-F238E27FC236}">
                    <a16:creationId xmlns:a16="http://schemas.microsoft.com/office/drawing/2014/main" id="{6CF3A17A-7B07-4DB4-B988-825698756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4" name="Línea 261">
                <a:extLst>
                  <a:ext uri="{FF2B5EF4-FFF2-40B4-BE49-F238E27FC236}">
                    <a16:creationId xmlns:a16="http://schemas.microsoft.com/office/drawing/2014/main" id="{71483599-0DF7-49CB-9599-746059433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5" name="Línea 262">
                <a:extLst>
                  <a:ext uri="{FF2B5EF4-FFF2-40B4-BE49-F238E27FC236}">
                    <a16:creationId xmlns:a16="http://schemas.microsoft.com/office/drawing/2014/main" id="{49100386-295B-47B6-A4D9-7022C018C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6" name="Línea 263">
                <a:extLst>
                  <a:ext uri="{FF2B5EF4-FFF2-40B4-BE49-F238E27FC236}">
                    <a16:creationId xmlns:a16="http://schemas.microsoft.com/office/drawing/2014/main" id="{215F9E9C-AC12-4A28-86CD-3F20FD33B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7" name="Elipse 264">
                <a:extLst>
                  <a:ext uri="{FF2B5EF4-FFF2-40B4-BE49-F238E27FC236}">
                    <a16:creationId xmlns:a16="http://schemas.microsoft.com/office/drawing/2014/main" id="{9F22020B-211F-4DB2-A0E3-781C67FD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8" name="Elipse 265">
                <a:extLst>
                  <a:ext uri="{FF2B5EF4-FFF2-40B4-BE49-F238E27FC236}">
                    <a16:creationId xmlns:a16="http://schemas.microsoft.com/office/drawing/2014/main" id="{5CF3BE3C-9E44-4C91-8674-A1656D7F3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49" name="Elipse 266">
                <a:extLst>
                  <a:ext uri="{FF2B5EF4-FFF2-40B4-BE49-F238E27FC236}">
                    <a16:creationId xmlns:a16="http://schemas.microsoft.com/office/drawing/2014/main" id="{6B3F6481-2736-43DD-98CF-084B86D8C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  <p:sp>
            <p:nvSpPr>
              <p:cNvPr id="250" name="Forma libre 267">
                <a:extLst>
                  <a:ext uri="{FF2B5EF4-FFF2-40B4-BE49-F238E27FC236}">
                    <a16:creationId xmlns:a16="http://schemas.microsoft.com/office/drawing/2014/main" id="{2D523D68-4F84-40DB-8641-F4B11523F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dirty="0"/>
              </a:p>
            </p:txBody>
          </p:sp>
        </p:grpSp>
      </p:grpSp>
      <p:sp>
        <p:nvSpPr>
          <p:cNvPr id="252" name="Cuadro de texto 339">
            <a:extLst>
              <a:ext uri="{FF2B5EF4-FFF2-40B4-BE49-F238E27FC236}">
                <a16:creationId xmlns:a16="http://schemas.microsoft.com/office/drawing/2014/main" id="{AD004213-2398-4F38-ABD2-A1D3EEEFD043}"/>
              </a:ext>
            </a:extLst>
          </p:cNvPr>
          <p:cNvSpPr txBox="1"/>
          <p:nvPr/>
        </p:nvSpPr>
        <p:spPr>
          <a:xfrm>
            <a:off x="1705596" y="2363583"/>
            <a:ext cx="15946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s-ES" sz="1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</a:t>
            </a:r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/>
            <a:r>
              <a:rPr lang="es-E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s-ES" sz="1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merging</a:t>
            </a:r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5" name="Cuadro de texto 342">
            <a:extLst>
              <a:ext uri="{FF2B5EF4-FFF2-40B4-BE49-F238E27FC236}">
                <a16:creationId xmlns:a16="http://schemas.microsoft.com/office/drawing/2014/main" id="{7766F2F2-189A-4735-9B75-9EB2E6B6D8E5}"/>
              </a:ext>
            </a:extLst>
          </p:cNvPr>
          <p:cNvSpPr txBox="1"/>
          <p:nvPr/>
        </p:nvSpPr>
        <p:spPr>
          <a:xfrm>
            <a:off x="1121953" y="4687494"/>
            <a:ext cx="15946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es-ES" sz="1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  <a:p>
            <a:pPr rtl="0"/>
            <a:r>
              <a:rPr lang="es-ES" sz="14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/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rtl="0"/>
            <a:endParaRPr lang="es-ES" sz="1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FF492245-CB91-48DF-8B33-BBC9F9124BB3}"/>
              </a:ext>
            </a:extLst>
          </p:cNvPr>
          <p:cNvSpPr/>
          <p:nvPr/>
        </p:nvSpPr>
        <p:spPr>
          <a:xfrm rot="17608572">
            <a:off x="3417845" y="4094738"/>
            <a:ext cx="532906" cy="206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3" name="Flecha: a la derecha 122">
            <a:extLst>
              <a:ext uri="{FF2B5EF4-FFF2-40B4-BE49-F238E27FC236}">
                <a16:creationId xmlns:a16="http://schemas.microsoft.com/office/drawing/2014/main" id="{159454CE-F73D-403F-94ED-30B37415D664}"/>
              </a:ext>
            </a:extLst>
          </p:cNvPr>
          <p:cNvSpPr/>
          <p:nvPr/>
        </p:nvSpPr>
        <p:spPr>
          <a:xfrm rot="19829111">
            <a:off x="4801393" y="2550649"/>
            <a:ext cx="532906" cy="206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4" name="Flecha: a la derecha 123">
            <a:extLst>
              <a:ext uri="{FF2B5EF4-FFF2-40B4-BE49-F238E27FC236}">
                <a16:creationId xmlns:a16="http://schemas.microsoft.com/office/drawing/2014/main" id="{3A1CD5C6-7D42-4BE2-B1D3-3BD2FB071651}"/>
              </a:ext>
            </a:extLst>
          </p:cNvPr>
          <p:cNvSpPr/>
          <p:nvPr/>
        </p:nvSpPr>
        <p:spPr>
          <a:xfrm rot="2043553">
            <a:off x="6888611" y="2504265"/>
            <a:ext cx="532906" cy="206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5" name="Flecha: a la derecha 124">
            <a:extLst>
              <a:ext uri="{FF2B5EF4-FFF2-40B4-BE49-F238E27FC236}">
                <a16:creationId xmlns:a16="http://schemas.microsoft.com/office/drawing/2014/main" id="{4E04C842-A96F-4CED-88A9-DB53C4181052}"/>
              </a:ext>
            </a:extLst>
          </p:cNvPr>
          <p:cNvSpPr/>
          <p:nvPr/>
        </p:nvSpPr>
        <p:spPr>
          <a:xfrm rot="4172952">
            <a:off x="8180699" y="4140907"/>
            <a:ext cx="532906" cy="206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742DDF-6DFE-4FBF-850A-1CBB6E4AE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7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246"/>
    </mc:Choice>
    <mc:Fallback>
      <p:transition spd="slow" advTm="101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Correlation</a:t>
            </a:r>
            <a:r>
              <a:rPr lang="es-ES" sz="3200" dirty="0"/>
              <a:t> </a:t>
            </a:r>
            <a:r>
              <a:rPr lang="es-ES" sz="3200" dirty="0" err="1"/>
              <a:t>between</a:t>
            </a:r>
            <a:r>
              <a:rPr lang="es-ES" sz="3200" dirty="0"/>
              <a:t> </a:t>
            </a:r>
            <a:r>
              <a:rPr lang="es-ES" sz="3200" dirty="0" err="1"/>
              <a:t>factors</a:t>
            </a:r>
            <a:endParaRPr lang="es-ES" sz="3200" dirty="0"/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F906F176-8017-4126-950A-23C6A7C5E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38" y="1284286"/>
            <a:ext cx="3391519" cy="2575335"/>
          </a:xfrm>
          <a:prstGeom prst="rect">
            <a:avLst/>
          </a:prstGeom>
        </p:spPr>
      </p:pic>
      <p:sp>
        <p:nvSpPr>
          <p:cNvPr id="64" name="Cuadro de texto 50">
            <a:extLst>
              <a:ext uri="{FF2B5EF4-FFF2-40B4-BE49-F238E27FC236}">
                <a16:creationId xmlns:a16="http://schemas.microsoft.com/office/drawing/2014/main" id="{84931913-8CA2-4D35-9642-5A477EA7C839}"/>
              </a:ext>
            </a:extLst>
          </p:cNvPr>
          <p:cNvSpPr txBox="1"/>
          <p:nvPr/>
        </p:nvSpPr>
        <p:spPr>
          <a:xfrm>
            <a:off x="591094" y="860031"/>
            <a:ext cx="1607812" cy="4776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2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sz="1600" dirty="0"/>
              <a:t>Bulgaria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2FDA03A0-69A5-45BF-A805-B0DBB44AE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540" y="1347739"/>
            <a:ext cx="3312277" cy="2511942"/>
          </a:xfrm>
          <a:prstGeom prst="rect">
            <a:avLst/>
          </a:prstGeom>
        </p:spPr>
      </p:pic>
      <p:sp>
        <p:nvSpPr>
          <p:cNvPr id="66" name="Cuadro de texto 50">
            <a:extLst>
              <a:ext uri="{FF2B5EF4-FFF2-40B4-BE49-F238E27FC236}">
                <a16:creationId xmlns:a16="http://schemas.microsoft.com/office/drawing/2014/main" id="{EE1215B4-4162-46BE-830F-BC9929544F3B}"/>
              </a:ext>
            </a:extLst>
          </p:cNvPr>
          <p:cNvSpPr txBox="1"/>
          <p:nvPr/>
        </p:nvSpPr>
        <p:spPr>
          <a:xfrm>
            <a:off x="4832744" y="855311"/>
            <a:ext cx="1607812" cy="4776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2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sz="1600" dirty="0"/>
              <a:t>Hungary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3E6B57E3-92A9-4F25-9B88-D60EAE041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2165" y="1342957"/>
            <a:ext cx="3264734" cy="2488171"/>
          </a:xfrm>
          <a:prstGeom prst="rect">
            <a:avLst/>
          </a:prstGeom>
        </p:spPr>
      </p:pic>
      <p:sp>
        <p:nvSpPr>
          <p:cNvPr id="68" name="Cuadro de texto 50">
            <a:extLst>
              <a:ext uri="{FF2B5EF4-FFF2-40B4-BE49-F238E27FC236}">
                <a16:creationId xmlns:a16="http://schemas.microsoft.com/office/drawing/2014/main" id="{E6190E34-BAA0-4F8A-89D2-3860E74B80B2}"/>
              </a:ext>
            </a:extLst>
          </p:cNvPr>
          <p:cNvSpPr txBox="1"/>
          <p:nvPr/>
        </p:nvSpPr>
        <p:spPr>
          <a:xfrm>
            <a:off x="8979355" y="806714"/>
            <a:ext cx="1607812" cy="4776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2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sz="1600" dirty="0"/>
              <a:t>Latvia</a:t>
            </a:r>
          </a:p>
        </p:txBody>
      </p:sp>
      <p:pic>
        <p:nvPicPr>
          <p:cNvPr id="55" name="Imagen 54">
            <a:extLst>
              <a:ext uri="{FF2B5EF4-FFF2-40B4-BE49-F238E27FC236}">
                <a16:creationId xmlns:a16="http://schemas.microsoft.com/office/drawing/2014/main" id="{7D02CC49-5498-4ABB-A968-3F67A77A80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9190" y="4319441"/>
            <a:ext cx="3296429" cy="2472322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3C10197B-1E27-4A13-AE30-5819C8479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013" y="4269141"/>
            <a:ext cx="3288505" cy="2496095"/>
          </a:xfrm>
          <a:prstGeom prst="rect">
            <a:avLst/>
          </a:prstGeom>
        </p:spPr>
      </p:pic>
      <p:sp>
        <p:nvSpPr>
          <p:cNvPr id="71" name="Cuadro de texto 50">
            <a:extLst>
              <a:ext uri="{FF2B5EF4-FFF2-40B4-BE49-F238E27FC236}">
                <a16:creationId xmlns:a16="http://schemas.microsoft.com/office/drawing/2014/main" id="{F84B4FDE-4196-4AC0-9318-9AC963AC29F4}"/>
              </a:ext>
            </a:extLst>
          </p:cNvPr>
          <p:cNvSpPr txBox="1"/>
          <p:nvPr/>
        </p:nvSpPr>
        <p:spPr>
          <a:xfrm>
            <a:off x="2180531" y="3791510"/>
            <a:ext cx="1607812" cy="4776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2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sz="1600" dirty="0"/>
              <a:t>Lithuania</a:t>
            </a:r>
          </a:p>
        </p:txBody>
      </p:sp>
      <p:sp>
        <p:nvSpPr>
          <p:cNvPr id="72" name="Cuadro de texto 50">
            <a:extLst>
              <a:ext uri="{FF2B5EF4-FFF2-40B4-BE49-F238E27FC236}">
                <a16:creationId xmlns:a16="http://schemas.microsoft.com/office/drawing/2014/main" id="{EC06763B-12C8-4FE3-8993-FD39FCB4F611}"/>
              </a:ext>
            </a:extLst>
          </p:cNvPr>
          <p:cNvSpPr txBox="1"/>
          <p:nvPr/>
        </p:nvSpPr>
        <p:spPr>
          <a:xfrm>
            <a:off x="6775518" y="3791509"/>
            <a:ext cx="1607812" cy="4776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 rtl="0">
              <a:defRPr lang="es-es"/>
            </a:defPPr>
            <a:lvl1pPr>
              <a:lnSpc>
                <a:spcPts val="4000"/>
              </a:lnSpc>
              <a:defRPr sz="32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s-ES" sz="1600" dirty="0"/>
              <a:t>Poland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A6A21F1-9AAC-407B-838C-C4DC6E7C375D}"/>
              </a:ext>
            </a:extLst>
          </p:cNvPr>
          <p:cNvSpPr/>
          <p:nvPr/>
        </p:nvSpPr>
        <p:spPr>
          <a:xfrm>
            <a:off x="1829719" y="1505598"/>
            <a:ext cx="900229" cy="384583"/>
          </a:xfrm>
          <a:prstGeom prst="rect">
            <a:avLst/>
          </a:prstGeom>
          <a:noFill/>
          <a:ln w="38100"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29F435B-7177-4282-A8B4-26FE2EA8B684}"/>
              </a:ext>
            </a:extLst>
          </p:cNvPr>
          <p:cNvSpPr/>
          <p:nvPr/>
        </p:nvSpPr>
        <p:spPr>
          <a:xfrm>
            <a:off x="5997536" y="1538729"/>
            <a:ext cx="986360" cy="384583"/>
          </a:xfrm>
          <a:prstGeom prst="rect">
            <a:avLst/>
          </a:prstGeom>
          <a:noFill/>
          <a:ln w="38100"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B51ED0B-CD1E-4A86-B809-FD7E211E5E7A}"/>
              </a:ext>
            </a:extLst>
          </p:cNvPr>
          <p:cNvSpPr/>
          <p:nvPr/>
        </p:nvSpPr>
        <p:spPr>
          <a:xfrm>
            <a:off x="3344853" y="4478401"/>
            <a:ext cx="988608" cy="384583"/>
          </a:xfrm>
          <a:prstGeom prst="rect">
            <a:avLst/>
          </a:prstGeom>
          <a:noFill/>
          <a:ln w="38100"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D02C7A4-356D-454C-B6E9-ACBED8B49413}"/>
              </a:ext>
            </a:extLst>
          </p:cNvPr>
          <p:cNvSpPr/>
          <p:nvPr/>
        </p:nvSpPr>
        <p:spPr>
          <a:xfrm>
            <a:off x="7989747" y="4445273"/>
            <a:ext cx="988608" cy="384583"/>
          </a:xfrm>
          <a:prstGeom prst="rect">
            <a:avLst/>
          </a:prstGeom>
          <a:noFill/>
          <a:ln w="38100"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C9B03BE2-38E2-4AAC-ACDE-A87C5A150786}"/>
              </a:ext>
            </a:extLst>
          </p:cNvPr>
          <p:cNvSpPr/>
          <p:nvPr/>
        </p:nvSpPr>
        <p:spPr>
          <a:xfrm>
            <a:off x="10137913" y="1538729"/>
            <a:ext cx="993913" cy="384583"/>
          </a:xfrm>
          <a:prstGeom prst="rect">
            <a:avLst/>
          </a:prstGeom>
          <a:noFill/>
          <a:ln w="38100"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479424-116E-4520-B68B-38B5000EA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67"/>
    </mc:Choice>
    <mc:Fallback>
      <p:transition spd="slow" advTm="6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endParaRPr lang="es-ES" sz="3200" dirty="0"/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7064B587-D288-4C92-9BB1-49355CCE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335" y="1387932"/>
            <a:ext cx="7679013" cy="5274385"/>
          </a:xfrm>
          <a:prstGeom prst="rect">
            <a:avLst/>
          </a:prstGeom>
        </p:spPr>
      </p:pic>
      <p:sp>
        <p:nvSpPr>
          <p:cNvPr id="69" name="Cuadro de texto 2">
            <a:extLst>
              <a:ext uri="{FF2B5EF4-FFF2-40B4-BE49-F238E27FC236}">
                <a16:creationId xmlns:a16="http://schemas.microsoft.com/office/drawing/2014/main" id="{CDEF2317-7C5B-47AA-B350-47352AA4A7AF}"/>
              </a:ext>
            </a:extLst>
          </p:cNvPr>
          <p:cNvSpPr txBox="1"/>
          <p:nvPr/>
        </p:nvSpPr>
        <p:spPr>
          <a:xfrm>
            <a:off x="720156" y="704247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800" dirty="0" err="1">
                <a:solidFill>
                  <a:srgbClr val="0070C0"/>
                </a:solidFill>
              </a:rPr>
              <a:t>Trend</a:t>
            </a:r>
            <a:r>
              <a:rPr lang="es-ES" sz="1800" dirty="0">
                <a:solidFill>
                  <a:srgbClr val="0070C0"/>
                </a:solidFill>
              </a:rPr>
              <a:t> </a:t>
            </a:r>
            <a:r>
              <a:rPr lang="es-ES" sz="1800" dirty="0" err="1">
                <a:solidFill>
                  <a:srgbClr val="0070C0"/>
                </a:solidFill>
              </a:rPr>
              <a:t>of</a:t>
            </a:r>
            <a:r>
              <a:rPr lang="es-ES" sz="1800" dirty="0">
                <a:solidFill>
                  <a:srgbClr val="0070C0"/>
                </a:solidFill>
              </a:rPr>
              <a:t> </a:t>
            </a:r>
            <a:r>
              <a:rPr lang="es-ES" sz="1800" dirty="0" err="1">
                <a:solidFill>
                  <a:srgbClr val="0070C0"/>
                </a:solidFill>
              </a:rPr>
              <a:t>prices</a:t>
            </a:r>
            <a:r>
              <a:rPr lang="es-ES" sz="1800" dirty="0">
                <a:solidFill>
                  <a:srgbClr val="0070C0"/>
                </a:solidFill>
              </a:rPr>
              <a:t> </a:t>
            </a:r>
            <a:r>
              <a:rPr lang="es-ES" sz="1800" dirty="0" err="1">
                <a:solidFill>
                  <a:srgbClr val="0070C0"/>
                </a:solidFill>
              </a:rPr>
              <a:t>through</a:t>
            </a:r>
            <a:r>
              <a:rPr lang="es-ES" sz="1800" dirty="0">
                <a:solidFill>
                  <a:srgbClr val="0070C0"/>
                </a:solidFill>
              </a:rPr>
              <a:t> </a:t>
            </a:r>
            <a:r>
              <a:rPr lang="es-ES" sz="1800" dirty="0" err="1">
                <a:solidFill>
                  <a:srgbClr val="0070C0"/>
                </a:solidFill>
              </a:rPr>
              <a:t>the</a:t>
            </a:r>
            <a:r>
              <a:rPr lang="es-ES" sz="1800" dirty="0">
                <a:solidFill>
                  <a:srgbClr val="0070C0"/>
                </a:solidFill>
              </a:rPr>
              <a:t> </a:t>
            </a:r>
            <a:r>
              <a:rPr lang="es-ES" sz="1800" dirty="0" err="1">
                <a:solidFill>
                  <a:srgbClr val="0070C0"/>
                </a:solidFill>
              </a:rPr>
              <a:t>years</a:t>
            </a:r>
            <a:endParaRPr lang="es-ES" sz="1800" dirty="0">
              <a:solidFill>
                <a:srgbClr val="0070C0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624A918-697F-4BD5-83D8-8BA9492867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6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37"/>
    </mc:Choice>
    <mc:Fallback>
      <p:transition spd="slow" advTm="137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47048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- Bulgaria </a:t>
            </a:r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sp>
        <p:nvSpPr>
          <p:cNvPr id="4" name="Cuadro de texto 2">
            <a:extLst>
              <a:ext uri="{FF2B5EF4-FFF2-40B4-BE49-F238E27FC236}">
                <a16:creationId xmlns:a16="http://schemas.microsoft.com/office/drawing/2014/main" id="{8129B24C-F110-4547-905B-A0A2AD2AC3B0}"/>
              </a:ext>
            </a:extLst>
          </p:cNvPr>
          <p:cNvSpPr txBox="1"/>
          <p:nvPr/>
        </p:nvSpPr>
        <p:spPr>
          <a:xfrm>
            <a:off x="1654439" y="980842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>
                <a:solidFill>
                  <a:srgbClr val="0070C0"/>
                </a:solidFill>
              </a:rPr>
              <a:t>GDP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B2E13-88AF-4F3A-A340-720766E0F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132" y="1476145"/>
            <a:ext cx="3725705" cy="2209385"/>
          </a:xfrm>
          <a:prstGeom prst="rect">
            <a:avLst/>
          </a:prstGeom>
        </p:spPr>
      </p:pic>
      <p:sp>
        <p:nvSpPr>
          <p:cNvPr id="6" name="Cuadro de texto 2">
            <a:extLst>
              <a:ext uri="{FF2B5EF4-FFF2-40B4-BE49-F238E27FC236}">
                <a16:creationId xmlns:a16="http://schemas.microsoft.com/office/drawing/2014/main" id="{E4200578-A46C-449A-9765-00C0A208ECD3}"/>
              </a:ext>
            </a:extLst>
          </p:cNvPr>
          <p:cNvSpPr txBox="1"/>
          <p:nvPr/>
        </p:nvSpPr>
        <p:spPr>
          <a:xfrm>
            <a:off x="6730713" y="980843"/>
            <a:ext cx="123452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Employment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070221-FF92-430D-989A-2413451B4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226" y="1476145"/>
            <a:ext cx="3725705" cy="22093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99C458-FF69-4EEC-B984-49BD5311E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132" y="4205289"/>
            <a:ext cx="3715436" cy="2209385"/>
          </a:xfrm>
          <a:prstGeom prst="rect">
            <a:avLst/>
          </a:prstGeom>
        </p:spPr>
      </p:pic>
      <p:sp>
        <p:nvSpPr>
          <p:cNvPr id="9" name="Cuadro de texto 2">
            <a:extLst>
              <a:ext uri="{FF2B5EF4-FFF2-40B4-BE49-F238E27FC236}">
                <a16:creationId xmlns:a16="http://schemas.microsoft.com/office/drawing/2014/main" id="{DAD8AF46-67C7-4E0F-B636-81A298A6BCD9}"/>
              </a:ext>
            </a:extLst>
          </p:cNvPr>
          <p:cNvSpPr txBox="1"/>
          <p:nvPr/>
        </p:nvSpPr>
        <p:spPr>
          <a:xfrm>
            <a:off x="1654439" y="3685530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Loans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10" name="Cuadro de texto 2">
            <a:extLst>
              <a:ext uri="{FF2B5EF4-FFF2-40B4-BE49-F238E27FC236}">
                <a16:creationId xmlns:a16="http://schemas.microsoft.com/office/drawing/2014/main" id="{1F348D59-612C-4EA3-8C74-DCAC2BA33EEE}"/>
              </a:ext>
            </a:extLst>
          </p:cNvPr>
          <p:cNvSpPr txBox="1"/>
          <p:nvPr/>
        </p:nvSpPr>
        <p:spPr>
          <a:xfrm>
            <a:off x="6833018" y="3685529"/>
            <a:ext cx="123453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Population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307EFEA-2DD2-4608-A987-C8956A91C6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713" y="4195433"/>
            <a:ext cx="3725705" cy="221924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22BFAB2-07E2-43E0-B567-33E3E8FD6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4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87"/>
    </mc:Choice>
    <mc:Fallback>
      <p:transition spd="slow" advTm="134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60300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- </a:t>
            </a:r>
            <a:r>
              <a:rPr lang="es-ES" sz="3200" dirty="0" err="1"/>
              <a:t>Hungary</a:t>
            </a:r>
            <a:endParaRPr lang="es-ES" sz="3200" dirty="0"/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649F27-5250-480E-8DE7-33D76FA55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30" y="1432893"/>
            <a:ext cx="3675992" cy="2396987"/>
          </a:xfrm>
          <a:prstGeom prst="rect">
            <a:avLst/>
          </a:prstGeom>
        </p:spPr>
      </p:pic>
      <p:sp>
        <p:nvSpPr>
          <p:cNvPr id="7" name="Cuadro de texto 2">
            <a:extLst>
              <a:ext uri="{FF2B5EF4-FFF2-40B4-BE49-F238E27FC236}">
                <a16:creationId xmlns:a16="http://schemas.microsoft.com/office/drawing/2014/main" id="{B70575F9-F6CC-482C-B471-429A7AE151AB}"/>
              </a:ext>
            </a:extLst>
          </p:cNvPr>
          <p:cNvSpPr txBox="1"/>
          <p:nvPr/>
        </p:nvSpPr>
        <p:spPr>
          <a:xfrm>
            <a:off x="488242" y="909655"/>
            <a:ext cx="1609678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Interest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rates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8" name="Cuadro de texto 2">
            <a:extLst>
              <a:ext uri="{FF2B5EF4-FFF2-40B4-BE49-F238E27FC236}">
                <a16:creationId xmlns:a16="http://schemas.microsoft.com/office/drawing/2014/main" id="{A8EFE6D8-570C-45EF-ACAD-7501F27706F5}"/>
              </a:ext>
            </a:extLst>
          </p:cNvPr>
          <p:cNvSpPr txBox="1"/>
          <p:nvPr/>
        </p:nvSpPr>
        <p:spPr>
          <a:xfrm>
            <a:off x="4363492" y="912201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>
                <a:solidFill>
                  <a:srgbClr val="0070C0"/>
                </a:solidFill>
              </a:rPr>
              <a:t>GDP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4F32E8-D942-47C6-B498-A32E894A8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491" y="1429251"/>
            <a:ext cx="3675992" cy="2396987"/>
          </a:xfrm>
          <a:prstGeom prst="rect">
            <a:avLst/>
          </a:prstGeom>
        </p:spPr>
      </p:pic>
      <p:sp>
        <p:nvSpPr>
          <p:cNvPr id="10" name="Cuadro de texto 2">
            <a:extLst>
              <a:ext uri="{FF2B5EF4-FFF2-40B4-BE49-F238E27FC236}">
                <a16:creationId xmlns:a16="http://schemas.microsoft.com/office/drawing/2014/main" id="{4628F83A-1753-4B82-86E9-659543494D5A}"/>
              </a:ext>
            </a:extLst>
          </p:cNvPr>
          <p:cNvSpPr txBox="1"/>
          <p:nvPr/>
        </p:nvSpPr>
        <p:spPr>
          <a:xfrm>
            <a:off x="8246174" y="870002"/>
            <a:ext cx="127500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Employment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BC65DBB-C5DA-49CD-BCB0-AF5EEFA7E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185" y="1429251"/>
            <a:ext cx="3703969" cy="236389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85B0735-9776-4ECA-BDAF-64A638828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2916" y="4263439"/>
            <a:ext cx="3710388" cy="2397510"/>
          </a:xfrm>
          <a:prstGeom prst="rect">
            <a:avLst/>
          </a:prstGeom>
        </p:spPr>
      </p:pic>
      <p:sp>
        <p:nvSpPr>
          <p:cNvPr id="13" name="Cuadro de texto 2">
            <a:extLst>
              <a:ext uri="{FF2B5EF4-FFF2-40B4-BE49-F238E27FC236}">
                <a16:creationId xmlns:a16="http://schemas.microsoft.com/office/drawing/2014/main" id="{5364389A-3EBB-4C67-BEDD-AC66E6361328}"/>
              </a:ext>
            </a:extLst>
          </p:cNvPr>
          <p:cNvSpPr txBox="1"/>
          <p:nvPr/>
        </p:nvSpPr>
        <p:spPr>
          <a:xfrm>
            <a:off x="2220115" y="3788708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Loans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14" name="Cuadro de texto 2">
            <a:extLst>
              <a:ext uri="{FF2B5EF4-FFF2-40B4-BE49-F238E27FC236}">
                <a16:creationId xmlns:a16="http://schemas.microsoft.com/office/drawing/2014/main" id="{A5767942-3C9D-4116-9037-3C114B11D79E}"/>
              </a:ext>
            </a:extLst>
          </p:cNvPr>
          <p:cNvSpPr txBox="1"/>
          <p:nvPr/>
        </p:nvSpPr>
        <p:spPr>
          <a:xfrm>
            <a:off x="6254495" y="3784975"/>
            <a:ext cx="113919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Population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8B23503-5762-4169-915D-AFDCC3F01A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5785" y="4263439"/>
            <a:ext cx="4033313" cy="240736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06CA24-E052-4B97-9073-B4A53E7BD0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1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73"/>
    </mc:Choice>
    <mc:Fallback>
      <p:transition spd="slow" advTm="49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 de tex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6657245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3200" dirty="0" err="1"/>
              <a:t>Descriptive</a:t>
            </a:r>
            <a:r>
              <a:rPr lang="es-ES" sz="3200" dirty="0"/>
              <a:t> </a:t>
            </a:r>
            <a:r>
              <a:rPr lang="es-ES" sz="3200" dirty="0" err="1"/>
              <a:t>analysis</a:t>
            </a:r>
            <a:r>
              <a:rPr lang="es-ES" sz="3200" dirty="0"/>
              <a:t> - </a:t>
            </a:r>
            <a:r>
              <a:rPr lang="es-ES" sz="3200" dirty="0" err="1"/>
              <a:t>Latvia</a:t>
            </a:r>
            <a:r>
              <a:rPr lang="es-ES" sz="3200" dirty="0"/>
              <a:t> </a:t>
            </a:r>
          </a:p>
        </p:txBody>
      </p:sp>
      <p:sp>
        <p:nvSpPr>
          <p:cNvPr id="53" name="Títu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de recursos humanos 8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EF62E0-AD79-4F2B-B4A3-54C81504B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4" y="1287120"/>
            <a:ext cx="3725707" cy="2396986"/>
          </a:xfrm>
          <a:prstGeom prst="rect">
            <a:avLst/>
          </a:prstGeom>
        </p:spPr>
      </p:pic>
      <p:sp>
        <p:nvSpPr>
          <p:cNvPr id="7" name="Cuadro de texto 2">
            <a:extLst>
              <a:ext uri="{FF2B5EF4-FFF2-40B4-BE49-F238E27FC236}">
                <a16:creationId xmlns:a16="http://schemas.microsoft.com/office/drawing/2014/main" id="{621C8188-E96F-4FCD-BDB2-4025EC832A68}"/>
              </a:ext>
            </a:extLst>
          </p:cNvPr>
          <p:cNvSpPr txBox="1"/>
          <p:nvPr/>
        </p:nvSpPr>
        <p:spPr>
          <a:xfrm>
            <a:off x="536259" y="770510"/>
            <a:ext cx="1459111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Interest</a:t>
            </a:r>
            <a:r>
              <a:rPr lang="es-ES" sz="1600" dirty="0">
                <a:solidFill>
                  <a:srgbClr val="0070C0"/>
                </a:solidFill>
              </a:rPr>
              <a:t> </a:t>
            </a:r>
            <a:r>
              <a:rPr lang="es-ES" sz="1600" dirty="0" err="1">
                <a:solidFill>
                  <a:srgbClr val="0070C0"/>
                </a:solidFill>
              </a:rPr>
              <a:t>rates</a:t>
            </a:r>
            <a:endParaRPr lang="es-ES" sz="1600" dirty="0">
              <a:solidFill>
                <a:srgbClr val="0070C0"/>
              </a:solidFill>
            </a:endParaRPr>
          </a:p>
        </p:txBody>
      </p:sp>
      <p:sp>
        <p:nvSpPr>
          <p:cNvPr id="8" name="Cuadro de texto 2">
            <a:extLst>
              <a:ext uri="{FF2B5EF4-FFF2-40B4-BE49-F238E27FC236}">
                <a16:creationId xmlns:a16="http://schemas.microsoft.com/office/drawing/2014/main" id="{EF27BDC1-E2A5-4D3A-A3AA-B7E1C51684DB}"/>
              </a:ext>
            </a:extLst>
          </p:cNvPr>
          <p:cNvSpPr txBox="1"/>
          <p:nvPr/>
        </p:nvSpPr>
        <p:spPr>
          <a:xfrm>
            <a:off x="4520680" y="773847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>
                <a:solidFill>
                  <a:srgbClr val="0070C0"/>
                </a:solidFill>
              </a:rPr>
              <a:t>GDP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5951920-B5B1-4CF0-9DA6-A02833106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566" y="1278245"/>
            <a:ext cx="3725706" cy="2396987"/>
          </a:xfrm>
          <a:prstGeom prst="rect">
            <a:avLst/>
          </a:prstGeom>
        </p:spPr>
      </p:pic>
      <p:sp>
        <p:nvSpPr>
          <p:cNvPr id="10" name="Cuadro de texto 2">
            <a:extLst>
              <a:ext uri="{FF2B5EF4-FFF2-40B4-BE49-F238E27FC236}">
                <a16:creationId xmlns:a16="http://schemas.microsoft.com/office/drawing/2014/main" id="{BA4D59C1-0A19-4B03-B7B5-E9657664BCA3}"/>
              </a:ext>
            </a:extLst>
          </p:cNvPr>
          <p:cNvSpPr txBox="1"/>
          <p:nvPr/>
        </p:nvSpPr>
        <p:spPr>
          <a:xfrm>
            <a:off x="8386545" y="772762"/>
            <a:ext cx="1323424" cy="3131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Employment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AF2F133-F662-4B9C-9377-C4EE81A76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319" y="1278244"/>
            <a:ext cx="3725706" cy="2396987"/>
          </a:xfrm>
          <a:prstGeom prst="rect">
            <a:avLst/>
          </a:prstGeom>
        </p:spPr>
      </p:pic>
      <p:sp>
        <p:nvSpPr>
          <p:cNvPr id="12" name="Cuadro de texto 2">
            <a:extLst>
              <a:ext uri="{FF2B5EF4-FFF2-40B4-BE49-F238E27FC236}">
                <a16:creationId xmlns:a16="http://schemas.microsoft.com/office/drawing/2014/main" id="{7742D16F-9A85-4DB5-A037-7ED3918804FA}"/>
              </a:ext>
            </a:extLst>
          </p:cNvPr>
          <p:cNvSpPr txBox="1"/>
          <p:nvPr/>
        </p:nvSpPr>
        <p:spPr>
          <a:xfrm>
            <a:off x="2476270" y="3800196"/>
            <a:ext cx="1022502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Loans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06DE462-AD9A-4CE4-9613-A0E56A1CB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612" y="4283375"/>
            <a:ext cx="3725704" cy="2396986"/>
          </a:xfrm>
          <a:prstGeom prst="rect">
            <a:avLst/>
          </a:prstGeom>
        </p:spPr>
      </p:pic>
      <p:sp>
        <p:nvSpPr>
          <p:cNvPr id="14" name="Cuadro de texto 2">
            <a:extLst>
              <a:ext uri="{FF2B5EF4-FFF2-40B4-BE49-F238E27FC236}">
                <a16:creationId xmlns:a16="http://schemas.microsoft.com/office/drawing/2014/main" id="{79C41349-8F7D-48F1-95D0-45E5F24E9BC6}"/>
              </a:ext>
            </a:extLst>
          </p:cNvPr>
          <p:cNvSpPr txBox="1"/>
          <p:nvPr/>
        </p:nvSpPr>
        <p:spPr>
          <a:xfrm>
            <a:off x="6405655" y="3790570"/>
            <a:ext cx="1331576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es-ES" sz="1600" dirty="0" err="1">
                <a:solidFill>
                  <a:srgbClr val="0070C0"/>
                </a:solidFill>
              </a:rPr>
              <a:t>Population</a:t>
            </a:r>
            <a:endParaRPr lang="es-ES" sz="1600" dirty="0">
              <a:solidFill>
                <a:srgbClr val="0070C0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F98E30C-3E1D-41C5-A8AB-46A4192E4D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28" y="4267295"/>
            <a:ext cx="3725704" cy="23969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8F76B5-A90D-43F8-832A-BAFFF6F14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26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65"/>
    </mc:Choice>
    <mc:Fallback>
      <p:transition spd="slow" advTm="32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63_TF33668227.potx" id="{B848F757-4882-4260-9664-369339BAC206}" vid="{4D2DE6CD-11E4-4246-B83E-0A0B217F758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Recursos humanos, de 24Slides</Template>
  <TotalTime>0</TotalTime>
  <Words>391</Words>
  <Application>Microsoft Office PowerPoint</Application>
  <PresentationFormat>Panorámica</PresentationFormat>
  <Paragraphs>120</Paragraphs>
  <Slides>13</Slides>
  <Notes>13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</vt:lpstr>
      <vt:lpstr>Tema de Office</vt:lpstr>
      <vt:lpstr>Diapositiva de recursos humanos 1</vt:lpstr>
      <vt:lpstr>Diapositiva de recursos humanos 2</vt:lpstr>
      <vt:lpstr>Diapositiva de recursos humanos 9</vt:lpstr>
      <vt:lpstr>Diapositiva de recursos humanos 4,</vt:lpstr>
      <vt:lpstr>Diapositiva de recursos humanos 8</vt:lpstr>
      <vt:lpstr>Diapositiva de recursos humanos 8</vt:lpstr>
      <vt:lpstr>Diapositiva de recursos humanos 8</vt:lpstr>
      <vt:lpstr>Diapositiva de recursos humanos 8</vt:lpstr>
      <vt:lpstr>Diapositiva de recursos humanos 8</vt:lpstr>
      <vt:lpstr>Diapositiva de recursos humanos 8</vt:lpstr>
      <vt:lpstr>Diapositiva de recursos humanos 8</vt:lpstr>
      <vt:lpstr>Diapositiva de recursos humanos 6</vt:lpstr>
      <vt:lpstr>Diapositiva de recursos humanos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2019-12-28T15:04:18Z</dcterms:created>
  <dcterms:modified xsi:type="dcterms:W3CDTF">2020-01-04T18:20:08Z</dcterms:modified>
</cp:coreProperties>
</file>